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1" r:id="rId2"/>
    <p:sldId id="331" r:id="rId3"/>
    <p:sldId id="332" r:id="rId4"/>
    <p:sldId id="333" r:id="rId5"/>
    <p:sldId id="351" r:id="rId6"/>
    <p:sldId id="350" r:id="rId7"/>
    <p:sldId id="345" r:id="rId8"/>
    <p:sldId id="344" r:id="rId9"/>
    <p:sldId id="342" r:id="rId10"/>
    <p:sldId id="334" r:id="rId11"/>
    <p:sldId id="335" r:id="rId12"/>
    <p:sldId id="336" r:id="rId13"/>
    <p:sldId id="337" r:id="rId14"/>
    <p:sldId id="338" r:id="rId15"/>
    <p:sldId id="341" r:id="rId16"/>
    <p:sldId id="339" r:id="rId17"/>
    <p:sldId id="340" r:id="rId18"/>
    <p:sldId id="356" r:id="rId19"/>
    <p:sldId id="358" r:id="rId20"/>
    <p:sldId id="359" r:id="rId21"/>
    <p:sldId id="357" r:id="rId22"/>
    <p:sldId id="360" r:id="rId23"/>
    <p:sldId id="362" r:id="rId24"/>
    <p:sldId id="361" r:id="rId25"/>
    <p:sldId id="363" r:id="rId26"/>
    <p:sldId id="343" r:id="rId27"/>
    <p:sldId id="346" r:id="rId28"/>
    <p:sldId id="349" r:id="rId29"/>
    <p:sldId id="348" r:id="rId30"/>
    <p:sldId id="352" r:id="rId31"/>
    <p:sldId id="353" r:id="rId32"/>
    <p:sldId id="354" r:id="rId33"/>
    <p:sldId id="355" r:id="rId34"/>
    <p:sldId id="364" r:id="rId35"/>
    <p:sldId id="365" r:id="rId36"/>
    <p:sldId id="366" r:id="rId37"/>
    <p:sldId id="372" r:id="rId38"/>
    <p:sldId id="374" r:id="rId39"/>
    <p:sldId id="375" r:id="rId40"/>
    <p:sldId id="376" r:id="rId41"/>
    <p:sldId id="368" r:id="rId42"/>
    <p:sldId id="369" r:id="rId43"/>
    <p:sldId id="370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68"/>
  </p:normalViewPr>
  <p:slideViewPr>
    <p:cSldViewPr snapToGrid="0" snapToObjects="1">
      <p:cViewPr varScale="1">
        <p:scale>
          <a:sx n="107" d="100"/>
          <a:sy n="107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CAE3F-4ACA-374A-BF3E-46BA00F7756E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543C5-5325-A140-B5F9-895BF6EE0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3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I’d like to share some of my results on OLED emitters. I will explain these acronyms appearing in my title in the following slides.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77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9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8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2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53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1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5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6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08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14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6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38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17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5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38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37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15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5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508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452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07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4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016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60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07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13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477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9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8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09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36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60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81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33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9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57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31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9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11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6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49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I’d like to briefly introduce myself. I’m </a:t>
            </a:r>
            <a:r>
              <a:rPr lang="en-US" dirty="0" err="1"/>
              <a:t>Kun</a:t>
            </a:r>
            <a:r>
              <a:rPr lang="en-US" dirty="0"/>
              <a:t>-Han Lin, I got my PhD at EPFL Switzerland in last September and my advisor was Clemence </a:t>
            </a:r>
            <a:r>
              <a:rPr lang="en-US" dirty="0" err="1"/>
              <a:t>Corminboeuf</a:t>
            </a:r>
            <a:r>
              <a:rPr lang="en-US" dirty="0"/>
              <a:t>.</a:t>
            </a:r>
          </a:p>
          <a:p>
            <a:r>
              <a:rPr lang="en-US" dirty="0"/>
              <a:t>And I joined </a:t>
            </a:r>
            <a:r>
              <a:rPr lang="en-US" dirty="0" err="1"/>
              <a:t>Denis’group</a:t>
            </a:r>
            <a:r>
              <a:rPr lang="en-US" dirty="0"/>
              <a:t> as a postdoc in last October. My research interest lies in multi-scale simulations and organic semiconductors, especially the charge and energy transport phenomenon in these materials. My main project is to find stable and blue TADF emitters and I also involve in several side projects related to organic semiconductors.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B8911-138F-47E1-89FA-A75CDB9193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7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21571-B840-8A40-8120-6652782C6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4B046DE-3BA2-2D4D-9271-AEE2A13E1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1E698-1239-8048-B3A7-2F19762A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C3E548-7594-854F-B1DC-FB64302E1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CFEDAA-A203-F248-9B77-98F8D679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5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4F9C3-E4AF-9149-B43A-C6811641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0E55FC-03F2-4948-9A70-23A764A2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6F1ADD-6961-6248-810C-9625AC805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299537-F91E-2F49-929B-26C4A847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48D745-AEDF-2C43-8411-0DF6A8B8E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9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16F151D-DD84-C747-BC0F-C47F87FB5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72FA817-E48C-0740-B515-02B3A4099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C8631B-1762-B24E-8EE0-BE41FDAB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28C78F-5A0D-D640-BC39-CF3244E9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AF9841-0415-A74F-9EDE-71F6DC64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4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659AD-5D2B-A54C-B528-6EEE40AE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D6E7A7-59DC-B949-88C0-352850FDE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CE88D4B-7339-6140-881F-8217BF07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3EB2815-D37E-8944-92E0-8CC51A46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42B144-53EC-444A-AE71-6EF754E9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50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B9A73E-6142-A74B-AD11-A193A195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E24C3B-6839-6445-80FC-FCEE2229D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3D3416-A7C9-B24F-9C4F-129AF0AC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7EAF49-11D6-044A-AF6A-BCC8CEA22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4DDD80A-C3D1-9347-BDFE-03EA0367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FD087-98FE-2147-880C-195FE085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16848B-BFD9-BB47-9E2B-D85CD4289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E86847-0EEE-364C-8D27-2DD377ED2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9FDA1E-EF8F-3942-BCFD-4E08FAD05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5FB6C2F-D75B-384D-A9AF-8DC0306B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0A93C9-5261-8942-A47C-AD88395D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4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8C11A-8A41-4043-A1E8-2776C2A4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61C6700-9381-1F4E-84D8-A235D2E55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FD61CC6-B547-AC43-BFC2-C5470464C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38220F-FF03-C04C-A739-031A2243D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71EB1D8-7320-AF4F-9CEB-B2C0744F0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B8A738B-0A09-2E4C-A201-357ADD692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5D2C33D-899D-984B-A0AB-13402962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02FA951-8243-8147-923A-8D87D933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8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9DD1C7-3D70-E74B-89FD-3C8BE3B9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BAC88DA-5398-0A47-9023-34D69753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6029AF-CF40-4844-B618-E44E36EB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40C1FD-C874-0D4C-993B-3D75358C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2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BB85A02-9CEA-4E4F-9302-0C5A24B6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4C63A56-AB68-7149-91F5-968A4D95F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365EA-9249-664E-A51A-99D0991C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4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DB8E82-84E2-7747-86EF-C943D570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B21393-563E-C544-8497-240F2CB3A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6F5760-9281-7644-9015-BBCFBB064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5DD1D3-3B2A-4044-A427-0B1C10F0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A26FB2-2477-5445-BE7A-AEB18A8E3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446FF61-A543-EC4D-84F1-1F7C59DF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5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A36E20-9BA2-D347-8D8D-3B98B6B3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4993715-C33C-8043-A69F-EEE4DFAA5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8AC757-9D2D-5443-AE97-7D8672D21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C32D78-F71B-8340-BEBC-696A8E25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F7A672E-1280-1143-9E4A-743D1484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A386F1-6EB1-C54B-9DA4-CD25FAD3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57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B0296B6-A6C0-B144-A433-6DD1A0F5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3EF980-A0F9-A749-BADE-41AF3A482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A1C729-0B64-2B44-8E85-D4DFDAFAC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256DA-7B5D-6D4B-962A-2C6E181586D5}" type="datetimeFigureOut">
              <a:rPr lang="en-US" smtClean="0"/>
              <a:t>8/9/21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28451D-58AF-4849-A742-6A1312394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9856AEC-E49A-3E4E-8E14-AAFA49F702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259FF-57B7-2D44-AD9C-D58A1FA11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9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hyperlink" Target="https://tadf-dad.nw.r.appspot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4.svg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hyperlink" Target="https://tadf-dad.nw.r.appspot.com/" TargetMode="Externa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adf-dad.nw.r.appspot.com/" TargetMode="External"/><Relationship Id="rId5" Type="http://schemas.openxmlformats.org/officeDocument/2006/relationships/image" Target="../media/image5.emf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Box 2">
            <a:extLst>
              <a:ext uri="{FF2B5EF4-FFF2-40B4-BE49-F238E27FC236}">
                <a16:creationId xmlns:a16="http://schemas.microsoft.com/office/drawing/2014/main" id="{16070F83-613D-4E08-B95A-3FF0A883740C}"/>
              </a:ext>
            </a:extLst>
          </p:cNvPr>
          <p:cNvSpPr txBox="1"/>
          <p:nvPr/>
        </p:nvSpPr>
        <p:spPr>
          <a:xfrm>
            <a:off x="1037969" y="1516589"/>
            <a:ext cx="9783162" cy="4074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7B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 of Organic Semiconductors – Part I: force-field parameterization</a:t>
            </a:r>
            <a:endParaRPr lang="en-US" sz="2000" dirty="0">
              <a:solidFill>
                <a:srgbClr val="007B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dirty="0">
              <a:solidFill>
                <a:srgbClr val="007B6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-Han Lin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AE6EB7-2629-4512-92A5-C37128B532E9}"/>
              </a:ext>
            </a:extLst>
          </p:cNvPr>
          <p:cNvGrpSpPr/>
          <p:nvPr/>
        </p:nvGrpSpPr>
        <p:grpSpPr>
          <a:xfrm>
            <a:off x="-1325" y="5965286"/>
            <a:ext cx="12192000" cy="901590"/>
            <a:chOff x="-1325" y="5965286"/>
            <a:chExt cx="12192000" cy="90159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CB64200-577A-4A43-8E44-F146B83917C9}"/>
                </a:ext>
              </a:extLst>
            </p:cNvPr>
            <p:cNvSpPr/>
            <p:nvPr/>
          </p:nvSpPr>
          <p:spPr>
            <a:xfrm rot="10800000">
              <a:off x="-1325" y="5965287"/>
              <a:ext cx="12192000" cy="901589"/>
            </a:xfrm>
            <a:prstGeom prst="rect">
              <a:avLst/>
            </a:prstGeom>
            <a:solidFill>
              <a:srgbClr val="007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1FA000F0-C7A9-4B8C-8784-4DF8191A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60744" y="6479807"/>
              <a:ext cx="2134705" cy="252543"/>
            </a:xfrm>
            <a:prstGeom prst="rect">
              <a:avLst/>
            </a:prstGeom>
          </p:spPr>
        </p:pic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045DDD2-36FE-4F42-A602-769E58C744C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9286873" y="5965286"/>
              <a:ext cx="672546" cy="90159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227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MET.rtp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10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624625-CA97-1944-A81B-1340C3216C63}"/>
              </a:ext>
            </a:extLst>
          </p:cNvPr>
          <p:cNvSpPr/>
          <p:nvPr/>
        </p:nvSpPr>
        <p:spPr>
          <a:xfrm>
            <a:off x="5490069" y="105833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bondedtypes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bonds   angles dihedrals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impropers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1        1        3        2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ME1 ]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atoms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CM1  CM -0.3856899551    5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HM1  HM  0.1260820449    5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HM2  HM  0.1284075449    5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HM3  HM  0.1342175449    5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bonds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CM1  HM1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CM1  HM2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CM1  HM3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E2CB0DB-0CE7-2B46-9D31-80CB6F873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045" y="2531372"/>
            <a:ext cx="1911558" cy="2053155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FA63171-6FC6-8946-ABF3-DB22D17824CC}"/>
              </a:ext>
            </a:extLst>
          </p:cNvPr>
          <p:cNvSpPr/>
          <p:nvPr/>
        </p:nvSpPr>
        <p:spPr>
          <a:xfrm>
            <a:off x="2715122" y="3157839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C4A5B5-8525-324A-99CF-A74735E8C2E0}"/>
              </a:ext>
            </a:extLst>
          </p:cNvPr>
          <p:cNvSpPr/>
          <p:nvPr/>
        </p:nvSpPr>
        <p:spPr>
          <a:xfrm>
            <a:off x="2122583" y="2223401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HM1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817521-FCAF-F549-9769-22271B84D08E}"/>
              </a:ext>
            </a:extLst>
          </p:cNvPr>
          <p:cNvSpPr/>
          <p:nvPr/>
        </p:nvSpPr>
        <p:spPr>
          <a:xfrm>
            <a:off x="803564" y="3357894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HM2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4811FBA-269D-2145-AACD-814272F4F4D3}"/>
              </a:ext>
            </a:extLst>
          </p:cNvPr>
          <p:cNvSpPr/>
          <p:nvPr/>
        </p:nvSpPr>
        <p:spPr>
          <a:xfrm>
            <a:off x="2122583" y="4470304"/>
            <a:ext cx="726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HM3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92A8DEB-FC24-6842-9C8F-F73399AB43DF}"/>
              </a:ext>
            </a:extLst>
          </p:cNvPr>
          <p:cNvSpPr/>
          <p:nvPr/>
        </p:nvSpPr>
        <p:spPr>
          <a:xfrm>
            <a:off x="5490069" y="1880621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55DB4F0-C035-8C44-B7BA-8BAC9C7CB2E9}"/>
              </a:ext>
            </a:extLst>
          </p:cNvPr>
          <p:cNvSpPr/>
          <p:nvPr/>
        </p:nvSpPr>
        <p:spPr>
          <a:xfrm>
            <a:off x="6886654" y="1882154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6D7DC24-1945-134D-A086-343F953886E5}"/>
              </a:ext>
            </a:extLst>
          </p:cNvPr>
          <p:cNvSpPr/>
          <p:nvPr/>
        </p:nvSpPr>
        <p:spPr>
          <a:xfrm>
            <a:off x="7848525" y="927476"/>
            <a:ext cx="2635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Ryckaert-Bellemans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AC73E14-99F2-1344-ADCB-D069A427F9BD}"/>
              </a:ext>
            </a:extLst>
          </p:cNvPr>
          <p:cNvSpPr/>
          <p:nvPr/>
        </p:nvSpPr>
        <p:spPr>
          <a:xfrm>
            <a:off x="9280651" y="1880621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B6B82FA-AE84-374C-B934-EB191CA0C4B8}"/>
              </a:ext>
            </a:extLst>
          </p:cNvPr>
          <p:cNvSpPr/>
          <p:nvPr/>
        </p:nvSpPr>
        <p:spPr>
          <a:xfrm>
            <a:off x="6611791" y="2398756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residue name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0DBA3DA-42E2-3A49-9957-1B4C3F307001}"/>
              </a:ext>
            </a:extLst>
          </p:cNvPr>
          <p:cNvSpPr/>
          <p:nvPr/>
        </p:nvSpPr>
        <p:spPr>
          <a:xfrm>
            <a:off x="7153935" y="2657921"/>
            <a:ext cx="1622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atom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E119022-BF2E-DB46-A756-34F05E5D72A5}"/>
              </a:ext>
            </a:extLst>
          </p:cNvPr>
          <p:cNvSpPr/>
          <p:nvPr/>
        </p:nvSpPr>
        <p:spPr>
          <a:xfrm>
            <a:off x="7153935" y="4568881"/>
            <a:ext cx="1638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bond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9B70BE2-234B-004B-9DC4-AC47131AB436}"/>
              </a:ext>
            </a:extLst>
          </p:cNvPr>
          <p:cNvSpPr/>
          <p:nvPr/>
        </p:nvSpPr>
        <p:spPr>
          <a:xfrm>
            <a:off x="5127534" y="4056535"/>
            <a:ext cx="1537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name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ED501C3-EF82-474B-B21E-91DE59B12B9F}"/>
              </a:ext>
            </a:extLst>
          </p:cNvPr>
          <p:cNvSpPr/>
          <p:nvPr/>
        </p:nvSpPr>
        <p:spPr>
          <a:xfrm>
            <a:off x="6435630" y="4206944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type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169424A-8653-A04A-B7E2-307A95ED5819}"/>
              </a:ext>
            </a:extLst>
          </p:cNvPr>
          <p:cNvSpPr/>
          <p:nvPr/>
        </p:nvSpPr>
        <p:spPr>
          <a:xfrm>
            <a:off x="7487992" y="4024342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atomic charge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331C2B7-6E29-F043-9F7B-2CC53CF7C94D}"/>
              </a:ext>
            </a:extLst>
          </p:cNvPr>
          <p:cNvSpPr/>
          <p:nvPr/>
        </p:nvSpPr>
        <p:spPr>
          <a:xfrm>
            <a:off x="9539485" y="4021074"/>
            <a:ext cx="1824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group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969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11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9348DD-E669-8242-93FB-CE5FCB37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5" name="矩形 14">
            <a:hlinkClick r:id="rId6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5048267" y="1304044"/>
            <a:ext cx="669818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To build .top file, we need a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index, symbol, name, coordinate, residue name and residue ID. 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Atoms belong to the same residue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should be grouped together!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order in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and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files should match.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C9F953-DA67-4F40-B6F8-6FD412C9085A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F189D76-1466-3245-A775-49F6B27E4D2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454B20E-AC4C-3842-8B92-A48B5A243229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D20550-B880-9848-8684-91E3573C90C8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6F88E06-75CD-0E4A-8ECD-81038B762E5B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5F9FD30-54D2-9649-BFC6-282B1320D5D7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836F925-C692-BF44-B1A1-D634127E91CC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763643D-79B6-3543-AB65-5C14E79033D3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57247E-E60C-2841-81D1-A9B48161AA9A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895072-DAAB-364A-8E3E-5ED3AC7D8EF1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C78073-AC71-3942-8555-E2C1A50AEF32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77C5F2-0214-E14B-A26E-17CF12279636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6E8B7F-6861-884D-84AB-37925520830B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F94686-61BC-DC44-81CC-5EA29DD0B5C8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8740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1CzTrz.pdb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12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1BAFEB5-D3A0-4F4E-8C0D-AE1C739378BA}"/>
              </a:ext>
            </a:extLst>
          </p:cNvPr>
          <p:cNvSpPr/>
          <p:nvPr/>
        </p:nvSpPr>
        <p:spPr>
          <a:xfrm>
            <a:off x="560355" y="1430515"/>
            <a:ext cx="11087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     1CzTrz-DDEC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 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CZ1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277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537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CZ2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670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671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136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CZ3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270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790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140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NZ1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055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845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N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NZ2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047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492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140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N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NZ3 TRZ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978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661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148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N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CZa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BFL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142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675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293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C2  BFL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848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879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291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C3  BFL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837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474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446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HETATM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C4  BFL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226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889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438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    C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F3908F4-5164-174F-988C-559FB8C303FB}"/>
              </a:ext>
            </a:extLst>
          </p:cNvPr>
          <p:cNvSpPr/>
          <p:nvPr/>
        </p:nvSpPr>
        <p:spPr>
          <a:xfrm>
            <a:off x="1442725" y="4843262"/>
            <a:ext cx="854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B1C712-3ECC-B140-B12B-A5F862BD1BAB}"/>
              </a:ext>
            </a:extLst>
          </p:cNvPr>
          <p:cNvSpPr/>
          <p:nvPr/>
        </p:nvSpPr>
        <p:spPr>
          <a:xfrm>
            <a:off x="2192515" y="5401503"/>
            <a:ext cx="854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D6CE98-64D8-294A-ABD6-AB603EA8EF08}"/>
              </a:ext>
            </a:extLst>
          </p:cNvPr>
          <p:cNvSpPr/>
          <p:nvPr/>
        </p:nvSpPr>
        <p:spPr>
          <a:xfrm>
            <a:off x="2700251" y="4843567"/>
            <a:ext cx="10967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0E8691-63DE-9841-8182-5D19DF0C8EEF}"/>
              </a:ext>
            </a:extLst>
          </p:cNvPr>
          <p:cNvSpPr/>
          <p:nvPr/>
        </p:nvSpPr>
        <p:spPr>
          <a:xfrm>
            <a:off x="3666434" y="5401503"/>
            <a:ext cx="10967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907B03D-309E-D54B-AFE6-9319B9869C09}"/>
              </a:ext>
            </a:extLst>
          </p:cNvPr>
          <p:cNvSpPr/>
          <p:nvPr/>
        </p:nvSpPr>
        <p:spPr>
          <a:xfrm>
            <a:off x="5403831" y="4934721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AE13729-251E-814D-A7A2-BE058E0D81EE}"/>
              </a:ext>
            </a:extLst>
          </p:cNvPr>
          <p:cNvSpPr/>
          <p:nvPr/>
        </p:nvSpPr>
        <p:spPr>
          <a:xfrm>
            <a:off x="6541722" y="4934721"/>
            <a:ext cx="327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2E2047-ED68-C643-872E-AAC17A5F052E}"/>
              </a:ext>
            </a:extLst>
          </p:cNvPr>
          <p:cNvSpPr/>
          <p:nvPr/>
        </p:nvSpPr>
        <p:spPr>
          <a:xfrm>
            <a:off x="7663968" y="4934721"/>
            <a:ext cx="312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1BC7B06-6948-104B-9F88-95137955D278}"/>
              </a:ext>
            </a:extLst>
          </p:cNvPr>
          <p:cNvSpPr/>
          <p:nvPr/>
        </p:nvSpPr>
        <p:spPr>
          <a:xfrm>
            <a:off x="10722161" y="4843262"/>
            <a:ext cx="11528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8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construct 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of initial geometry?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13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9" name="矩形 18">
            <a:hlinkClick r:id="rId5"/>
            <a:extLst>
              <a:ext uri="{FF2B5EF4-FFF2-40B4-BE49-F238E27FC236}">
                <a16:creationId xmlns:a16="http://schemas.microsoft.com/office/drawing/2014/main" id="{8D7B35BB-3EEC-1441-9969-D18D399B6BD3}"/>
              </a:ext>
            </a:extLst>
          </p:cNvPr>
          <p:cNvSpPr/>
          <p:nvPr/>
        </p:nvSpPr>
        <p:spPr>
          <a:xfrm>
            <a:off x="806370" y="1184123"/>
            <a:ext cx="101242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GAUSSVIEW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Avogadro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insert fragment/residue to keep atoms grouped properly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SMILE/Avogadro; SMILE/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Openbabel</a:t>
            </a: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Preoptimize with forcefield or semi-empirical method</a:t>
            </a:r>
          </a:p>
        </p:txBody>
      </p:sp>
    </p:spTree>
    <p:extLst>
      <p:ext uri="{BB962C8B-B14F-4D97-AF65-F5344CB8AC3E}">
        <p14:creationId xmlns:p14="http://schemas.microsoft.com/office/powerpoint/2010/main" val="1835552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optimization using DFT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14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1" name="矩形 10">
            <a:hlinkClick r:id="rId5"/>
            <a:extLst>
              <a:ext uri="{FF2B5EF4-FFF2-40B4-BE49-F238E27FC236}">
                <a16:creationId xmlns:a16="http://schemas.microsoft.com/office/drawing/2014/main" id="{23829FFD-23C2-3144-B53B-4E62CBC59186}"/>
              </a:ext>
            </a:extLst>
          </p:cNvPr>
          <p:cNvSpPr/>
          <p:nvPr/>
        </p:nvSpPr>
        <p:spPr>
          <a:xfrm>
            <a:off x="806370" y="1184123"/>
            <a:ext cx="101242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GAUSSIAN16, ORCA,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Turbomole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Qchem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What DFT functional? LDA, GGA, meta-GGA, global hybrid, range-separated hybrid, double hybrid…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What basis set? Gaussian-type or Slater-type;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Pople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basis set, Dunning basis set, Karlsruhe basis set…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Empirical dispersion? </a:t>
            </a:r>
          </a:p>
        </p:txBody>
      </p:sp>
    </p:spTree>
    <p:extLst>
      <p:ext uri="{BB962C8B-B14F-4D97-AF65-F5344CB8AC3E}">
        <p14:creationId xmlns:p14="http://schemas.microsoft.com/office/powerpoint/2010/main" val="214111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of GAUSSIAN16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15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A050AC-0967-2748-9C94-4B38CBA08599}"/>
              </a:ext>
            </a:extLst>
          </p:cNvPr>
          <p:cNvSpPr/>
          <p:nvPr/>
        </p:nvSpPr>
        <p:spPr>
          <a:xfrm>
            <a:off x="1024328" y="1446792"/>
            <a:ext cx="60210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%mem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60000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MB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#P opt wb97xd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/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311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effectLst/>
                <a:latin typeface="Menlo" panose="020B0609030804020204" pitchFamily="49" charset="0"/>
              </a:rPr>
              <a:t>d,p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effectLst/>
                <a:latin typeface="Menlo" panose="020B0609030804020204" pitchFamily="49" charset="0"/>
              </a:rPr>
              <a:t>nosymm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  density=current output=</a:t>
            </a:r>
            <a:r>
              <a:rPr lang="en-US" altLang="zh-TW" dirty="0" err="1">
                <a:effectLst/>
                <a:latin typeface="Menlo" panose="020B0609030804020204" pitchFamily="49" charset="0"/>
              </a:rPr>
              <a:t>wfx</a:t>
            </a:r>
            <a:r>
              <a:rPr lang="en-US" altLang="zh-TW" dirty="0">
                <a:effectLst/>
                <a:latin typeface="Menlo" panose="020B0609030804020204" pitchFamily="49" charset="0"/>
              </a:rPr>
              <a:t> pop=NO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Title Card Required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dirty="0">
                <a:solidFill>
                  <a:srgbClr val="FB1EFF"/>
                </a:solidFill>
                <a:effectLst/>
                <a:latin typeface="Menlo" panose="020B0609030804020204" pitchFamily="49" charset="0"/>
              </a:rPr>
              <a:t>1</a:t>
            </a:r>
          </a:p>
          <a:p>
            <a:r>
              <a:rPr lang="en-US" altLang="zh-TW" dirty="0"/>
              <a:t>N       -0.410000     2.464000     0.386000</a:t>
            </a:r>
          </a:p>
          <a:p>
            <a:r>
              <a:rPr lang="en-US" altLang="zh-TW" dirty="0"/>
              <a:t>C       -0.224000     3.784000     0.933000</a:t>
            </a:r>
          </a:p>
          <a:p>
            <a:r>
              <a:rPr lang="en-US" altLang="zh-TW" dirty="0"/>
              <a:t>C       -0.530000     4.737000    -0.068000</a:t>
            </a:r>
          </a:p>
          <a:p>
            <a:r>
              <a:rPr lang="en-US" altLang="zh-TW" dirty="0"/>
              <a:t>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A2C894-314A-7C49-AEA3-5B85AD58A76D}"/>
              </a:ext>
            </a:extLst>
          </p:cNvPr>
          <p:cNvSpPr/>
          <p:nvPr/>
        </p:nvSpPr>
        <p:spPr>
          <a:xfrm>
            <a:off x="2902171" y="1381837"/>
            <a:ext cx="2265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memory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B4F54FF-9B5E-A54C-8A83-E44B3D151949}"/>
              </a:ext>
            </a:extLst>
          </p:cNvPr>
          <p:cNvSpPr/>
          <p:nvPr/>
        </p:nvSpPr>
        <p:spPr>
          <a:xfrm>
            <a:off x="6821808" y="1794876"/>
            <a:ext cx="1866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 and input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4A1116-F8C7-E647-83B5-5209470BB60A}"/>
              </a:ext>
            </a:extLst>
          </p:cNvPr>
          <p:cNvSpPr/>
          <p:nvPr/>
        </p:nvSpPr>
        <p:spPr>
          <a:xfrm>
            <a:off x="4210310" y="2860864"/>
            <a:ext cx="7058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9CCD6F-30CA-3840-96C7-B767B37E3C61}"/>
              </a:ext>
            </a:extLst>
          </p:cNvPr>
          <p:cNvSpPr/>
          <p:nvPr/>
        </p:nvSpPr>
        <p:spPr>
          <a:xfrm>
            <a:off x="1898971" y="3554905"/>
            <a:ext cx="30171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 and multiplicity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A537952-119F-F540-A831-34F56EC5C95C}"/>
              </a:ext>
            </a:extLst>
          </p:cNvPr>
          <p:cNvSpPr/>
          <p:nvPr/>
        </p:nvSpPr>
        <p:spPr>
          <a:xfrm>
            <a:off x="5167535" y="4161534"/>
            <a:ext cx="4201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 symbol and coordinates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F73515-2183-2642-9C6F-CD3E98BE52A7}"/>
              </a:ext>
            </a:extLst>
          </p:cNvPr>
          <p:cNvSpPr/>
          <p:nvPr/>
        </p:nvSpPr>
        <p:spPr>
          <a:xfrm>
            <a:off x="1024328" y="5575606"/>
            <a:ext cx="7558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ended with a blank line (stupid but very important)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002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of optimized 1CzTrz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16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19DED99-2DAF-F342-BEA2-9444FC92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A086DA-8304-7448-9AC7-0610A434D505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EDE1DC9-E1F3-104E-8B67-0BE8EF76AEA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DA411D0-2F97-A14E-9C56-6E94736F2D2A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ACBBE4F-7047-3D4A-BD3F-FB97AC48CD0D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476DCC8-6B91-0543-A131-A0970BEE3C16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1F1FF73-42E3-BC42-9640-43141DBA1F6F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ADAC1E0-E2EC-5747-9DFA-FFF3272D5113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80B04E-F697-7B44-957C-23ACEAEE5C71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852C63-F143-2842-9381-D89F10D3E5A7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C9AC72-79FA-0949-9E22-38CA1C99D2CA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53B581-C8C0-4444-BB91-1569D8EB82BD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014149-E059-B442-84BA-CF8270785DEE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2018BC-0A4A-A64E-A887-11695C5D7E38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A78FC-9140-254E-8C39-2A6FC1A93D25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hlinkClick r:id="rId6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176935" y="1066844"/>
            <a:ext cx="65245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Avogadro to build initial geometry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Name and index each atom and residue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Group (reorder) atoms belonging to the same residue 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Construct a GAUSSIAN16 input file and perform geometry optimization using </a:t>
            </a:r>
            <a:r>
              <a:rPr lang="el-GR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B97XD/6-311G(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Update 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 with new geometry</a:t>
            </a:r>
          </a:p>
        </p:txBody>
      </p:sp>
    </p:spTree>
    <p:extLst>
      <p:ext uri="{BB962C8B-B14F-4D97-AF65-F5344CB8AC3E}">
        <p14:creationId xmlns:p14="http://schemas.microsoft.com/office/powerpoint/2010/main" val="2946099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for all residues of 1CzTrz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17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19DED99-2DAF-F342-BEA2-9444FC92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A086DA-8304-7448-9AC7-0610A434D505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EDE1DC9-E1F3-104E-8B67-0BE8EF76AEA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DA411D0-2F97-A14E-9C56-6E94736F2D2A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ACBBE4F-7047-3D4A-BD3F-FB97AC48CD0D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476DCC8-6B91-0543-A131-A0970BEE3C16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1F1FF73-42E3-BC42-9640-43141DBA1F6F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ADAC1E0-E2EC-5747-9DFA-FFF3272D5113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80B04E-F697-7B44-957C-23ACEAEE5C71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852C63-F143-2842-9381-D89F10D3E5A7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C9AC72-79FA-0949-9E22-38CA1C99D2CA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53B581-C8C0-4444-BB91-1569D8EB82BD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014149-E059-B442-84BA-CF8270785DEE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2018BC-0A4A-A64E-A887-11695C5D7E38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A78FC-9140-254E-8C39-2A6FC1A93D25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hlinkClick r:id="rId6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206915" y="931934"/>
            <a:ext cx="65245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two screens (strongly recommended!)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Molden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files in EXAMPLE folder if get stuck  </a:t>
            </a:r>
            <a:r>
              <a:rPr lang="en-US" altLang="zh-TW" dirty="0">
                <a:solidFill>
                  <a:prstClr val="black"/>
                </a:solidFill>
              </a:rPr>
              <a:t>/data/bee14/link/work/4_Naomi/EXAMPLE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Pay attention to the connecting atoms (+/-) 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order of atoms in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and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should match 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charge (we’ll come back to it later)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36065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create folders for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2-phenylpyrimidine (PPD)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18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3BD3A-1B83-E642-96D9-3428F65F8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8DA34CF-6B82-9B45-BB9B-9E201F004E0C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F56155-DE0F-034A-A854-AAD7ECCF566A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387BF2-EBD4-9544-8BFF-048AB6F26758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9ACAC3-5614-A14D-9D92-3289F7BC3DA1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B64837-52E5-0545-AF02-2015C4563F2D}"/>
              </a:ext>
            </a:extLst>
          </p:cNvPr>
          <p:cNvSpPr/>
          <p:nvPr/>
        </p:nvSpPr>
        <p:spPr>
          <a:xfrm>
            <a:off x="4103931" y="1208291"/>
            <a:ext cx="5883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folder for later using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dihedral.py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8C6BD4-503F-AD47-BEEE-DB65E1B1B715}"/>
              </a:ext>
            </a:extLst>
          </p:cNvPr>
          <p:cNvSpPr/>
          <p:nvPr/>
        </p:nvSpPr>
        <p:spPr>
          <a:xfrm>
            <a:off x="4103931" y="2332859"/>
            <a:ext cx="1581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LIBRARY/</a:t>
            </a:r>
            <a:endParaRPr 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E8AA85D-F9DF-4F4B-BA08-C4FD72A1D0F2}"/>
              </a:ext>
            </a:extLst>
          </p:cNvPr>
          <p:cNvSpPr/>
          <p:nvPr/>
        </p:nvSpPr>
        <p:spPr>
          <a:xfrm>
            <a:off x="5414667" y="286421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PPD/</a:t>
            </a:r>
            <a:endParaRPr lang="en-US" altLang="zh-TW" sz="2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975F5D-AE6D-914E-8F53-E5EDA5C6E41A}"/>
              </a:ext>
            </a:extLst>
          </p:cNvPr>
          <p:cNvSpPr/>
          <p:nvPr/>
        </p:nvSpPr>
        <p:spPr>
          <a:xfrm>
            <a:off x="6227749" y="3301889"/>
            <a:ext cx="271580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FORCEFIELD/</a:t>
            </a:r>
          </a:p>
          <a:p>
            <a:endParaRPr lang="en-US" altLang="zh-TW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QM_GAS_PHASE</a:t>
            </a:r>
          </a:p>
          <a:p>
            <a:pPr lvl="0"/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SCANS</a:t>
            </a:r>
          </a:p>
          <a:p>
            <a:pPr lvl="0"/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0763443-1CAD-AD46-A48C-0526D54736D2}"/>
              </a:ext>
            </a:extLst>
          </p:cNvPr>
          <p:cNvSpPr/>
          <p:nvPr/>
        </p:nvSpPr>
        <p:spPr>
          <a:xfrm>
            <a:off x="9413227" y="3657469"/>
            <a:ext cx="2476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 .</a:t>
            </a:r>
            <a:r>
              <a:rPr lang="en-US" altLang="zh-TW" sz="2000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.</a:t>
            </a:r>
            <a:r>
              <a:rPr lang="en-US" altLang="zh-TW" sz="2000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endParaRPr 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DBB408D-C47A-164A-AAA4-3A3479DFBAFB}"/>
              </a:ext>
            </a:extLst>
          </p:cNvPr>
          <p:cNvSpPr/>
          <p:nvPr/>
        </p:nvSpPr>
        <p:spPr>
          <a:xfrm>
            <a:off x="8943557" y="4067098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computations</a:t>
            </a:r>
            <a:endParaRPr 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26E039B-BD4A-1945-952B-CE2645A56BB9}"/>
              </a:ext>
            </a:extLst>
          </p:cNvPr>
          <p:cNvSpPr/>
          <p:nvPr/>
        </p:nvSpPr>
        <p:spPr>
          <a:xfrm>
            <a:off x="7564283" y="4445174"/>
            <a:ext cx="22397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Dihedral scanning</a:t>
            </a:r>
            <a:endParaRPr 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1D5160-7A13-1F48-9FF1-F23033BE0134}"/>
              </a:ext>
            </a:extLst>
          </p:cNvPr>
          <p:cNvSpPr/>
          <p:nvPr/>
        </p:nvSpPr>
        <p:spPr>
          <a:xfrm>
            <a:off x="8330238" y="4796224"/>
            <a:ext cx="2165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 .</a:t>
            </a:r>
            <a:r>
              <a:rPr lang="en-US" sz="2000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00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  <a:endParaRPr 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EA483A8-BB43-6745-8A16-25F741515A84}"/>
              </a:ext>
            </a:extLst>
          </p:cNvPr>
          <p:cNvSpPr/>
          <p:nvPr/>
        </p:nvSpPr>
        <p:spPr>
          <a:xfrm>
            <a:off x="8330238" y="3660741"/>
            <a:ext cx="106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PPD.ff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778679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of 2-phenylpyrimidine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19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28" name="矩形 27">
            <a:hlinkClick r:id="rId5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176935" y="1066844"/>
            <a:ext cx="65245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Avogadro to build initial geometry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Name and index each atom and residue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Group (reorder) atoms belonging to the same residue 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Construct a GAUSSIAN16 input file and perform geometry optimization using </a:t>
            </a:r>
            <a:r>
              <a:rPr lang="el-GR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B97XD/6-311G(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Update 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 with new geometry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3BD3A-1B83-E642-96D9-3428F65F8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8DA34CF-6B82-9B45-BB9B-9E201F004E0C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F56155-DE0F-034A-A854-AAD7ECCF566A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387BF2-EBD4-9544-8BFF-048AB6F26758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9ACAC3-5614-A14D-9D92-3289F7BC3DA1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2032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A29D78C-C65B-094F-896A-B97EBF7C1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3" name="矩形 12">
            <a:hlinkClick r:id="rId6"/>
            <a:extLst>
              <a:ext uri="{FF2B5EF4-FFF2-40B4-BE49-F238E27FC236}">
                <a16:creationId xmlns:a16="http://schemas.microsoft.com/office/drawing/2014/main" id="{30AA2D72-9FEC-9147-B892-357E1E426A8A}"/>
              </a:ext>
            </a:extLst>
          </p:cNvPr>
          <p:cNvSpPr/>
          <p:nvPr/>
        </p:nvSpPr>
        <p:spPr>
          <a:xfrm>
            <a:off x="4887883" y="1318405"/>
            <a:ext cx="6698186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Bulk properties → simulated morphology →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FF parameters needed!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Very often, FF parameters of ”practical” compounds are incomplete.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Derive missing parameters from QM computations.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build a .top (topology) and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(FF parameters) file for 1CzTrz.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CF68AAC-36D8-F248-B8BC-8DA2C145D39D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7183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a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of 2-phenylpyrimidine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20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28" name="矩形 27">
            <a:hlinkClick r:id="rId5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176935" y="1066844"/>
            <a:ext cx="65245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Avogadro to build initial geometry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Name and index each atom and residue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Group (reorder) atoms belonging to the same residue 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Construct a GAUSSIAN16 input file and perform geometry optimization using </a:t>
            </a:r>
            <a:r>
              <a:rPr lang="el-GR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B97XD/6-311G(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d,p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Update 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 with new geometry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B3BD3A-1B83-E642-96D9-3428F65F8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58DA34CF-6B82-9B45-BB9B-9E201F004E0C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F56155-DE0F-034A-A854-AAD7ECCF566A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6387BF2-EBD4-9544-8BFF-048AB6F26758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59ACAC3-5614-A14D-9D92-3289F7BC3DA1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A587FF-8DBD-9F43-971C-3226C252F657}"/>
              </a:ext>
            </a:extLst>
          </p:cNvPr>
          <p:cNvSpPr/>
          <p:nvPr/>
        </p:nvSpPr>
        <p:spPr>
          <a:xfrm>
            <a:off x="754487" y="5173464"/>
            <a:ext cx="3813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N: N in pyrimidine</a:t>
            </a:r>
          </a:p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 all other aromatic carbon</a:t>
            </a:r>
          </a:p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H: H attached to aromatic carbon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5FA4B0-9464-7747-921C-D23B4221E5CD}"/>
              </a:ext>
            </a:extLst>
          </p:cNvPr>
          <p:cNvSpPr/>
          <p:nvPr/>
        </p:nvSpPr>
        <p:spPr>
          <a:xfrm>
            <a:off x="2168977" y="336118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19DEE56-B27C-DC46-9D3E-B5E416D9247F}"/>
              </a:ext>
            </a:extLst>
          </p:cNvPr>
          <p:cNvSpPr/>
          <p:nvPr/>
        </p:nvSpPr>
        <p:spPr>
          <a:xfrm>
            <a:off x="2082002" y="290789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4C9E0A-A626-744B-BB41-99547D873A0B}"/>
              </a:ext>
            </a:extLst>
          </p:cNvPr>
          <p:cNvSpPr/>
          <p:nvPr/>
        </p:nvSpPr>
        <p:spPr>
          <a:xfrm>
            <a:off x="2482111" y="2348538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5D8420-9A16-A047-A480-1811682147B7}"/>
              </a:ext>
            </a:extLst>
          </p:cNvPr>
          <p:cNvSpPr/>
          <p:nvPr/>
        </p:nvSpPr>
        <p:spPr>
          <a:xfrm>
            <a:off x="1799206" y="2344434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9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 of </a:t>
            </a:r>
            <a:r>
              <a:rPr lang="en-US" altLang="zh-TW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2-phenylpyrimidine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21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28" name="矩形 27">
            <a:hlinkClick r:id="rId5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206915" y="931934"/>
            <a:ext cx="652454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Open two screens (strongly recommended!)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Molden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to visualize 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files in EXAMPLE folder if get stuck  </a:t>
            </a:r>
            <a:r>
              <a:rPr lang="en-US" altLang="zh-TW" dirty="0">
                <a:solidFill>
                  <a:prstClr val="black"/>
                </a:solidFill>
              </a:rPr>
              <a:t>/data/bee14/link/work/4_Naomi/EXAMPLE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Pay attention to the connecting atoms (+/-) 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order of atoms in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and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should match 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charge (we’ll come back to it later)</a:t>
            </a:r>
            <a:endParaRPr lang="en-US" altLang="zh-TW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088334B-AB5C-9140-BC84-776E3DB61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0F6CF976-63E6-C34C-8C93-C697BE2922A2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0C3FB05-69C6-4E4D-96C9-DE14A9DB9BA3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1BBBFA-E1FD-CC49-B722-17E12C41FF6F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FA5EAC-A09E-EC4E-852E-BEF3C38FA71A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6080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define bonds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22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088334B-AB5C-9140-BC84-776E3DB61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0F6CF976-63E6-C34C-8C93-C697BE2922A2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0C3FB05-69C6-4E4D-96C9-DE14A9DB9BA3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1BBBFA-E1FD-CC49-B722-17E12C41FF6F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FA5EAC-A09E-EC4E-852E-BEF3C38FA71A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1A194A-9770-F04A-84BF-777DE676F5D9}"/>
              </a:ext>
            </a:extLst>
          </p:cNvPr>
          <p:cNvSpPr/>
          <p:nvPr/>
        </p:nvSpPr>
        <p:spPr>
          <a:xfrm>
            <a:off x="2138581" y="329265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03F67-8F40-D345-A099-1672150FC30D}"/>
              </a:ext>
            </a:extLst>
          </p:cNvPr>
          <p:cNvSpPr/>
          <p:nvPr/>
        </p:nvSpPr>
        <p:spPr>
          <a:xfrm>
            <a:off x="4187980" y="1015077"/>
            <a:ext cx="7513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all covalent bonds; for example in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86F6B-CC27-2744-BE71-25361C500716}"/>
              </a:ext>
            </a:extLst>
          </p:cNvPr>
          <p:cNvSpPr/>
          <p:nvPr/>
        </p:nvSpPr>
        <p:spPr>
          <a:xfrm>
            <a:off x="4834636" y="204641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bonds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C1  C2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C2  C3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C3  C4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C4  C5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C5  CZ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CZ  C1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C1  H1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C2  H2   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C3  H3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C4  H4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C5  H5</a:t>
            </a:r>
          </a:p>
          <a:p>
            <a:r>
              <a:rPr lang="en-US" altLang="zh-TW" b="1" dirty="0">
                <a:solidFill>
                  <a:srgbClr val="C00000"/>
                </a:solidFill>
                <a:latin typeface="Menlo" panose="020B0609030804020204" pitchFamily="49" charset="0"/>
              </a:rPr>
              <a:t>    connection between CZ and CNZ?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5DEB19-21E5-B14C-8D52-5CB5A71FD1DC}"/>
              </a:ext>
            </a:extLst>
          </p:cNvPr>
          <p:cNvSpPr/>
          <p:nvPr/>
        </p:nvSpPr>
        <p:spPr>
          <a:xfrm>
            <a:off x="2700862" y="3464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0FB1E2-F015-0143-9795-5560E8C5905E}"/>
              </a:ext>
            </a:extLst>
          </p:cNvPr>
          <p:cNvSpPr/>
          <p:nvPr/>
        </p:nvSpPr>
        <p:spPr>
          <a:xfrm>
            <a:off x="2718349" y="385706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8FB83C-92B6-4C47-A304-01A6F695489D}"/>
              </a:ext>
            </a:extLst>
          </p:cNvPr>
          <p:cNvSpPr/>
          <p:nvPr/>
        </p:nvSpPr>
        <p:spPr>
          <a:xfrm>
            <a:off x="2188152" y="425655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42071C0-71A0-7946-9352-8124DE1943A2}"/>
              </a:ext>
            </a:extLst>
          </p:cNvPr>
          <p:cNvSpPr/>
          <p:nvPr/>
        </p:nvSpPr>
        <p:spPr>
          <a:xfrm>
            <a:off x="1513781" y="38688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1E37AD-54EE-3A44-A45A-8C8B87A06F83}"/>
              </a:ext>
            </a:extLst>
          </p:cNvPr>
          <p:cNvSpPr/>
          <p:nvPr/>
        </p:nvSpPr>
        <p:spPr>
          <a:xfrm>
            <a:off x="1502525" y="348779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36F9C3-E3EB-C146-BF10-F045A6221204}"/>
              </a:ext>
            </a:extLst>
          </p:cNvPr>
          <p:cNvSpPr/>
          <p:nvPr/>
        </p:nvSpPr>
        <p:spPr>
          <a:xfrm>
            <a:off x="2098383" y="28637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3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define dihedrals that keep planar geometry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23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088334B-AB5C-9140-BC84-776E3DB61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0F6CF976-63E6-C34C-8C93-C697BE2922A2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0C3FB05-69C6-4E4D-96C9-DE14A9DB9BA3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1BBBFA-E1FD-CC49-B722-17E12C41FF6F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FA5EAC-A09E-EC4E-852E-BEF3C38FA71A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E1A194A-9770-F04A-84BF-777DE676F5D9}"/>
              </a:ext>
            </a:extLst>
          </p:cNvPr>
          <p:cNvSpPr/>
          <p:nvPr/>
        </p:nvSpPr>
        <p:spPr>
          <a:xfrm>
            <a:off x="2138581" y="329265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03F67-8F40-D345-A099-1672150FC30D}"/>
              </a:ext>
            </a:extLst>
          </p:cNvPr>
          <p:cNvSpPr/>
          <p:nvPr/>
        </p:nvSpPr>
        <p:spPr>
          <a:xfrm>
            <a:off x="4187980" y="1015077"/>
            <a:ext cx="7513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86F6B-CC27-2744-BE71-25361C500716}"/>
              </a:ext>
            </a:extLst>
          </p:cNvPr>
          <p:cNvSpPr/>
          <p:nvPr/>
        </p:nvSpPr>
        <p:spPr>
          <a:xfrm>
            <a:off x="4179204" y="165586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dihedrals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C1  C2  C3  C4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C2  C3  C4  C5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C3  C4  C5  CZ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C4  C5  CZ  C1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C5  CZ  C1  C2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CZ  C1  C2  C3</a:t>
            </a: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C1  C2  CZ  H1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C2  C3  C1  H2   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C3  C4  C2  H3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C4  C5  C3  H4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   C5  CZ  C4  H5</a:t>
            </a:r>
          </a:p>
          <a:p>
            <a:r>
              <a:rPr lang="en-US" altLang="zh-TW" b="1" dirty="0">
                <a:solidFill>
                  <a:srgbClr val="C00000"/>
                </a:solidFill>
                <a:latin typeface="Menlo" panose="020B0609030804020204" pitchFamily="49" charset="0"/>
              </a:rPr>
              <a:t>    connection between CZ and CNZ?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5DEB19-21E5-B14C-8D52-5CB5A71FD1DC}"/>
              </a:ext>
            </a:extLst>
          </p:cNvPr>
          <p:cNvSpPr/>
          <p:nvPr/>
        </p:nvSpPr>
        <p:spPr>
          <a:xfrm>
            <a:off x="2700862" y="3464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B0FB1E2-F015-0143-9795-5560E8C5905E}"/>
              </a:ext>
            </a:extLst>
          </p:cNvPr>
          <p:cNvSpPr/>
          <p:nvPr/>
        </p:nvSpPr>
        <p:spPr>
          <a:xfrm>
            <a:off x="2718349" y="385706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8FB83C-92B6-4C47-A304-01A6F695489D}"/>
              </a:ext>
            </a:extLst>
          </p:cNvPr>
          <p:cNvSpPr/>
          <p:nvPr/>
        </p:nvSpPr>
        <p:spPr>
          <a:xfrm>
            <a:off x="2188152" y="425655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42071C0-71A0-7946-9352-8124DE1943A2}"/>
              </a:ext>
            </a:extLst>
          </p:cNvPr>
          <p:cNvSpPr/>
          <p:nvPr/>
        </p:nvSpPr>
        <p:spPr>
          <a:xfrm>
            <a:off x="1513781" y="38688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D1E37AD-54EE-3A44-A45A-8C8B87A06F83}"/>
              </a:ext>
            </a:extLst>
          </p:cNvPr>
          <p:cNvSpPr/>
          <p:nvPr/>
        </p:nvSpPr>
        <p:spPr>
          <a:xfrm>
            <a:off x="1502525" y="348779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936F9C3-E3EB-C146-BF10-F045A6221204}"/>
              </a:ext>
            </a:extLst>
          </p:cNvPr>
          <p:cNvSpPr/>
          <p:nvPr/>
        </p:nvSpPr>
        <p:spPr>
          <a:xfrm>
            <a:off x="2098383" y="286373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08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treat the connection point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24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088334B-AB5C-9140-BC84-776E3DB61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0F6CF976-63E6-C34C-8C93-C697BE2922A2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C0C3FB05-69C6-4E4D-96C9-DE14A9DB9BA3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11BBBFA-E1FD-CC49-B722-17E12C41FF6F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FA5EAC-A09E-EC4E-852E-BEF3C38FA71A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F315F8F-1893-9A44-BBF0-B187C22A2DA0}"/>
              </a:ext>
            </a:extLst>
          </p:cNvPr>
          <p:cNvSpPr/>
          <p:nvPr/>
        </p:nvSpPr>
        <p:spPr>
          <a:xfrm>
            <a:off x="2058252" y="275782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03F67-8F40-D345-A099-1672150FC30D}"/>
              </a:ext>
            </a:extLst>
          </p:cNvPr>
          <p:cNvSpPr/>
          <p:nvPr/>
        </p:nvSpPr>
        <p:spPr>
          <a:xfrm>
            <a:off x="4187980" y="1015077"/>
            <a:ext cx="7513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PMD residue appears first in the .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file, then in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86F6B-CC27-2744-BE71-25361C500716}"/>
              </a:ext>
            </a:extLst>
          </p:cNvPr>
          <p:cNvSpPr/>
          <p:nvPr/>
        </p:nvSpPr>
        <p:spPr>
          <a:xfrm>
            <a:off x="4834636" y="204641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bonds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CNZ  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+CZ</a:t>
            </a:r>
          </a:p>
          <a:p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[ dihedrals ]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CNZ  N1  N5  +CZ</a:t>
            </a:r>
          </a:p>
          <a:p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CE73DA5-3B41-9B42-97FD-4FACA7421346}"/>
              </a:ext>
            </a:extLst>
          </p:cNvPr>
          <p:cNvSpPr/>
          <p:nvPr/>
        </p:nvSpPr>
        <p:spPr>
          <a:xfrm>
            <a:off x="2717407" y="2667056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172D854-7F0E-2447-BA44-C26D437DEC6A}"/>
              </a:ext>
            </a:extLst>
          </p:cNvPr>
          <p:cNvSpPr/>
          <p:nvPr/>
        </p:nvSpPr>
        <p:spPr>
          <a:xfrm>
            <a:off x="4187980" y="3983170"/>
            <a:ext cx="7513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connection can also be defined in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48108E3-D64A-2042-AA71-82E5323128F5}"/>
              </a:ext>
            </a:extLst>
          </p:cNvPr>
          <p:cNvSpPr/>
          <p:nvPr/>
        </p:nvSpPr>
        <p:spPr>
          <a:xfrm>
            <a:off x="4834636" y="447908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bonds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CZ  -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CNZ</a:t>
            </a:r>
          </a:p>
          <a:p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[ dihedrals ]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CZ  C1  C5  -CNZ</a:t>
            </a:r>
          </a:p>
          <a:p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072CD4-AB54-3546-8905-CC165DBF1B1F}"/>
              </a:ext>
            </a:extLst>
          </p:cNvPr>
          <p:cNvSpPr/>
          <p:nvPr/>
        </p:nvSpPr>
        <p:spPr>
          <a:xfrm>
            <a:off x="1548218" y="347616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ADCA50E-8337-F349-A183-B60A59A6C011}"/>
              </a:ext>
            </a:extLst>
          </p:cNvPr>
          <p:cNvSpPr/>
          <p:nvPr/>
        </p:nvSpPr>
        <p:spPr>
          <a:xfrm>
            <a:off x="1529398" y="2667056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CA5E313-353A-7844-86C7-FF42BC08D76E}"/>
              </a:ext>
            </a:extLst>
          </p:cNvPr>
          <p:cNvSpPr/>
          <p:nvPr/>
        </p:nvSpPr>
        <p:spPr>
          <a:xfrm>
            <a:off x="2139413" y="200941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138A0E2-2F34-2A46-81C6-DA3878B4F248}"/>
              </a:ext>
            </a:extLst>
          </p:cNvPr>
          <p:cNvSpPr/>
          <p:nvPr/>
        </p:nvSpPr>
        <p:spPr>
          <a:xfrm>
            <a:off x="1513781" y="23208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9B9521E-D9BC-B34D-8D00-2F089DEFC0C5}"/>
              </a:ext>
            </a:extLst>
          </p:cNvPr>
          <p:cNvSpPr/>
          <p:nvPr/>
        </p:nvSpPr>
        <p:spPr>
          <a:xfrm>
            <a:off x="2647152" y="23208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3CC1C7-7E86-D247-B50E-BCF2BE16DC58}"/>
              </a:ext>
            </a:extLst>
          </p:cNvPr>
          <p:cNvSpPr/>
          <p:nvPr/>
        </p:nvSpPr>
        <p:spPr>
          <a:xfrm>
            <a:off x="2138581" y="329265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FD9B8A1-AD4B-5048-BADC-C28712306FF9}"/>
              </a:ext>
            </a:extLst>
          </p:cNvPr>
          <p:cNvSpPr/>
          <p:nvPr/>
        </p:nvSpPr>
        <p:spPr>
          <a:xfrm>
            <a:off x="2700862" y="3464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96D2DB9-30EC-8D4F-B51A-43EF6B669733}"/>
              </a:ext>
            </a:extLst>
          </p:cNvPr>
          <p:cNvSpPr/>
          <p:nvPr/>
        </p:nvSpPr>
        <p:spPr>
          <a:xfrm>
            <a:off x="2718349" y="385706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653791C-CA13-264D-9458-93A22E074B84}"/>
              </a:ext>
            </a:extLst>
          </p:cNvPr>
          <p:cNvSpPr/>
          <p:nvPr/>
        </p:nvSpPr>
        <p:spPr>
          <a:xfrm>
            <a:off x="2188152" y="425655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92B40D-8474-144A-8444-30A9FEA7AE28}"/>
              </a:ext>
            </a:extLst>
          </p:cNvPr>
          <p:cNvSpPr/>
          <p:nvPr/>
        </p:nvSpPr>
        <p:spPr>
          <a:xfrm>
            <a:off x="1513781" y="38688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57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define soft dihedrals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25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03F67-8F40-D345-A099-1672150FC30D}"/>
              </a:ext>
            </a:extLst>
          </p:cNvPr>
          <p:cNvSpPr/>
          <p:nvPr/>
        </p:nvSpPr>
        <p:spPr>
          <a:xfrm>
            <a:off x="4187980" y="1015077"/>
            <a:ext cx="7513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PMD residue appears first in the .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file, then in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FD86F6B-CC27-2744-BE71-25361C500716}"/>
              </a:ext>
            </a:extLst>
          </p:cNvPr>
          <p:cNvSpPr/>
          <p:nvPr/>
        </p:nvSpPr>
        <p:spPr>
          <a:xfrm>
            <a:off x="4834636" y="22958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[ dihedrals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C1  CZ  -CNZ  -N5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o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C1  CZ  -CNZ  -N1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or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C5  CZ  -CNZ  -N5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or 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C5  CZ  -CNZ  -N1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B7E35F8-14DA-8940-B9C5-161F77676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224" y="2295896"/>
            <a:ext cx="863600" cy="1981200"/>
          </a:xfrm>
          <a:prstGeom prst="rect">
            <a:avLst/>
          </a:prstGeom>
        </p:spPr>
      </p:pic>
      <p:sp>
        <p:nvSpPr>
          <p:cNvPr id="30" name="橢圓 29">
            <a:extLst>
              <a:ext uri="{FF2B5EF4-FFF2-40B4-BE49-F238E27FC236}">
                <a16:creationId xmlns:a16="http://schemas.microsoft.com/office/drawing/2014/main" id="{49A5D7E9-9EDC-E244-9DC2-6550BFA21349}"/>
              </a:ext>
            </a:extLst>
          </p:cNvPr>
          <p:cNvSpPr/>
          <p:nvPr/>
        </p:nvSpPr>
        <p:spPr>
          <a:xfrm>
            <a:off x="1771202" y="2199476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4C0EB9E-CFB1-A647-9280-A4154B55BCD1}"/>
              </a:ext>
            </a:extLst>
          </p:cNvPr>
          <p:cNvSpPr/>
          <p:nvPr/>
        </p:nvSpPr>
        <p:spPr>
          <a:xfrm>
            <a:off x="1771202" y="338291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10FCD8E-2F7B-BD45-9519-A2D0FA73289E}"/>
              </a:ext>
            </a:extLst>
          </p:cNvPr>
          <p:cNvSpPr/>
          <p:nvPr/>
        </p:nvSpPr>
        <p:spPr>
          <a:xfrm>
            <a:off x="1852224" y="461411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6A3AD5-80E8-3D46-90F0-A49248CB97AB}"/>
              </a:ext>
            </a:extLst>
          </p:cNvPr>
          <p:cNvSpPr/>
          <p:nvPr/>
        </p:nvSpPr>
        <p:spPr>
          <a:xfrm>
            <a:off x="1852224" y="1646019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002851-5778-6A4D-94E7-13DD0716FE14}"/>
              </a:ext>
            </a:extLst>
          </p:cNvPr>
          <p:cNvSpPr/>
          <p:nvPr/>
        </p:nvSpPr>
        <p:spPr>
          <a:xfrm>
            <a:off x="2058252" y="2757823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4CBAB4-0ACE-B44F-96E7-869FE5E98E55}"/>
              </a:ext>
            </a:extLst>
          </p:cNvPr>
          <p:cNvSpPr/>
          <p:nvPr/>
        </p:nvSpPr>
        <p:spPr>
          <a:xfrm>
            <a:off x="2717407" y="2667056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F3F54EB-D8EB-504C-8215-781A8B775489}"/>
              </a:ext>
            </a:extLst>
          </p:cNvPr>
          <p:cNvSpPr/>
          <p:nvPr/>
        </p:nvSpPr>
        <p:spPr>
          <a:xfrm>
            <a:off x="1548218" y="347616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80C19FF-39E8-0C46-8C9B-E9065542C816}"/>
              </a:ext>
            </a:extLst>
          </p:cNvPr>
          <p:cNvSpPr/>
          <p:nvPr/>
        </p:nvSpPr>
        <p:spPr>
          <a:xfrm>
            <a:off x="1529398" y="2667056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3E53D7-F966-7A4C-A435-7E55DD15076F}"/>
              </a:ext>
            </a:extLst>
          </p:cNvPr>
          <p:cNvSpPr/>
          <p:nvPr/>
        </p:nvSpPr>
        <p:spPr>
          <a:xfrm>
            <a:off x="2139413" y="2009415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CD5BC18-5C17-F141-8AB8-41F6C494913B}"/>
              </a:ext>
            </a:extLst>
          </p:cNvPr>
          <p:cNvSpPr/>
          <p:nvPr/>
        </p:nvSpPr>
        <p:spPr>
          <a:xfrm>
            <a:off x="1513781" y="23208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7CEF1E0-CAF9-1342-AEA1-AA0267C6C675}"/>
              </a:ext>
            </a:extLst>
          </p:cNvPr>
          <p:cNvSpPr/>
          <p:nvPr/>
        </p:nvSpPr>
        <p:spPr>
          <a:xfrm>
            <a:off x="2647152" y="23208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D29ED1E-3894-B24C-94C6-98F20ADD8F00}"/>
              </a:ext>
            </a:extLst>
          </p:cNvPr>
          <p:cNvSpPr/>
          <p:nvPr/>
        </p:nvSpPr>
        <p:spPr>
          <a:xfrm>
            <a:off x="2138581" y="329265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3890C3F-53A1-B34D-951E-9945DEB6586B}"/>
              </a:ext>
            </a:extLst>
          </p:cNvPr>
          <p:cNvSpPr/>
          <p:nvPr/>
        </p:nvSpPr>
        <p:spPr>
          <a:xfrm>
            <a:off x="2700862" y="346444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1BB90D-C7AF-0742-984E-A2057569444E}"/>
              </a:ext>
            </a:extLst>
          </p:cNvPr>
          <p:cNvSpPr/>
          <p:nvPr/>
        </p:nvSpPr>
        <p:spPr>
          <a:xfrm>
            <a:off x="2718349" y="385706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CCA4716-0790-1448-9D7C-483891574F6D}"/>
              </a:ext>
            </a:extLst>
          </p:cNvPr>
          <p:cNvSpPr/>
          <p:nvPr/>
        </p:nvSpPr>
        <p:spPr>
          <a:xfrm>
            <a:off x="2188152" y="4256550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96B764C-BCFD-F746-9866-C9FC111E48DB}"/>
              </a:ext>
            </a:extLst>
          </p:cNvPr>
          <p:cNvSpPr/>
          <p:nvPr/>
        </p:nvSpPr>
        <p:spPr>
          <a:xfrm>
            <a:off x="1513781" y="386884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120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26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 contains the LJ and bonded forcefield parameters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15A4F9-AE57-D24F-B36C-7B1F905B5740}"/>
              </a:ext>
            </a:extLst>
          </p:cNvPr>
          <p:cNvSpPr/>
          <p:nvPr/>
        </p:nvSpPr>
        <p:spPr>
          <a:xfrm>
            <a:off x="803564" y="2186501"/>
            <a:ext cx="1060803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defaults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nbfunc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comb-rule       gen-pairs   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fudgeLJ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fudgeQQ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1             3               yes              0.5     0.5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atomtypes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name       mass      charge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ptype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sigma      eps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       12.01100     0.000       A    3.54022e-01  2.59188e-01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H       1.00800      0.000       A    2.26000e-01  1.50473e-01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N       14.00670     0.000       A    3.07324e-01  4.20972e-01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7C99D3-6214-304D-A7E0-8DCBC8EBE9DF}"/>
              </a:ext>
            </a:extLst>
          </p:cNvPr>
          <p:cNvSpPr/>
          <p:nvPr/>
        </p:nvSpPr>
        <p:spPr>
          <a:xfrm>
            <a:off x="803564" y="1751064"/>
            <a:ext cx="6436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Non-bonded function type: 1(LJ), 2(Buckingham)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70416EE-1FF6-8F49-B9E5-706ED0957658}"/>
              </a:ext>
            </a:extLst>
          </p:cNvPr>
          <p:cNvSpPr/>
          <p:nvPr/>
        </p:nvSpPr>
        <p:spPr>
          <a:xfrm>
            <a:off x="2573416" y="3008726"/>
            <a:ext cx="265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LJ combination rule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1DF040-44CF-A348-B30A-B5F31629CF31}"/>
              </a:ext>
            </a:extLst>
          </p:cNvPr>
          <p:cNvSpPr/>
          <p:nvPr/>
        </p:nvSpPr>
        <p:spPr>
          <a:xfrm>
            <a:off x="4404006" y="2162896"/>
            <a:ext cx="3407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1-4 parameters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5A5C196-75F0-1C45-AA94-DE4CE9A49B2C}"/>
              </a:ext>
            </a:extLst>
          </p:cNvPr>
          <p:cNvSpPr/>
          <p:nvPr/>
        </p:nvSpPr>
        <p:spPr>
          <a:xfrm>
            <a:off x="7001420" y="3008726"/>
            <a:ext cx="3407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factor for 1-4 interactions; for OPLS 0.5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8BD7E6-F4B2-3346-8BDD-E6BBD8A02FB9}"/>
              </a:ext>
            </a:extLst>
          </p:cNvPr>
          <p:cNvSpPr/>
          <p:nvPr/>
        </p:nvSpPr>
        <p:spPr>
          <a:xfrm>
            <a:off x="2210744" y="5072428"/>
            <a:ext cx="52420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type: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means atom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means shell (for polarizable forcefield)</a:t>
            </a:r>
          </a:p>
          <a:p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 means virtual side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97DAB6-C473-A944-9155-B67455E5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834" y="5110891"/>
            <a:ext cx="4584649" cy="121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27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 contains the LJ and bonded forcefield parameters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A46265-9C8C-EE43-8739-32653946EDCD}"/>
              </a:ext>
            </a:extLst>
          </p:cNvPr>
          <p:cNvSpPr/>
          <p:nvPr/>
        </p:nvSpPr>
        <p:spPr>
          <a:xfrm>
            <a:off x="547698" y="1696220"/>
            <a:ext cx="1108772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bondtypes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C                1       0.1400     392459.2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CZ               1       0.1400     322168.0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H                1       0.1080     307105.6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C                1       0.1400     392459.2</a:t>
            </a:r>
          </a:p>
          <a:p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angletypes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   CZ 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CZ  C  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CZ  C   CZ 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CZ  N             1       120.00     480.000</a:t>
            </a:r>
          </a:p>
          <a:p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dihedraltypes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CN  N   CZ  C         3      -2.02243005     0.83345341      -14.63339062    -4.58329901     18.41310004     3.7542472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   C   CZ  C         2       0.00000            500.0000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   CZ  C   CZ        2       0.00000            500.0000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CZ  C   CZ  C         2       0.00000            500.0000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22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 dihedral angles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28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40C814-2C8C-054D-B708-FDB0DFD6B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56" y="933487"/>
            <a:ext cx="7251700" cy="5321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EA3B97C-537D-AE42-97A7-068154CADB1D}"/>
              </a:ext>
            </a:extLst>
          </p:cNvPr>
          <p:cNvSpPr/>
          <p:nvPr/>
        </p:nvSpPr>
        <p:spPr>
          <a:xfrm>
            <a:off x="3465248" y="6067805"/>
            <a:ext cx="18405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Dihedral angle</a:t>
            </a:r>
            <a:endParaRPr 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395D8F-CDE2-4246-BFD6-D49A0C21B12E}"/>
              </a:ext>
            </a:extLst>
          </p:cNvPr>
          <p:cNvSpPr/>
          <p:nvPr/>
        </p:nvSpPr>
        <p:spPr>
          <a:xfrm rot="16200000">
            <a:off x="-969243" y="3398221"/>
            <a:ext cx="294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Relative energy (kJ/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dirty="0"/>
          </a:p>
        </p:txBody>
      </p:sp>
      <p:sp>
        <p:nvSpPr>
          <p:cNvPr id="16" name="矩形 15">
            <a:hlinkClick r:id="rId6"/>
            <a:extLst>
              <a:ext uri="{FF2B5EF4-FFF2-40B4-BE49-F238E27FC236}">
                <a16:creationId xmlns:a16="http://schemas.microsoft.com/office/drawing/2014/main" id="{ABB5D51F-8B90-414D-8857-D048A84857D1}"/>
              </a:ext>
            </a:extLst>
          </p:cNvPr>
          <p:cNvSpPr/>
          <p:nvPr/>
        </p:nvSpPr>
        <p:spPr>
          <a:xfrm>
            <a:off x="7987923" y="1156785"/>
            <a:ext cx="37135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Constrained opt at each step (dihedral scanning)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Fit the difference between QM and MM.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Always check the fitting again with updated FF parameters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Check the structure of MM (important!)</a:t>
            </a:r>
          </a:p>
        </p:txBody>
      </p:sp>
    </p:spTree>
    <p:extLst>
      <p:ext uri="{BB962C8B-B14F-4D97-AF65-F5344CB8AC3E}">
        <p14:creationId xmlns:p14="http://schemas.microsoft.com/office/powerpoint/2010/main" val="308561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construct the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(bonded part)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29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19DED99-2DAF-F342-BEA2-9444FC92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A086DA-8304-7448-9AC7-0610A434D505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EDE1DC9-E1F3-104E-8B67-0BE8EF76AEA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DA411D0-2F97-A14E-9C56-6E94736F2D2A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ACBBE4F-7047-3D4A-BD3F-FB97AC48CD0D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476DCC8-6B91-0543-A131-A0970BEE3C16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1F1FF73-42E3-BC42-9640-43141DBA1F6F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ADAC1E0-E2EC-5747-9DFA-FFF3272D5113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80B04E-F697-7B44-957C-23ACEAEE5C71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852C63-F143-2842-9381-D89F10D3E5A7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C9AC72-79FA-0949-9E22-38CA1C99D2CA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53B581-C8C0-4444-BB91-1569D8EB82BD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014149-E059-B442-84BA-CF8270785DEE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2018BC-0A4A-A64E-A887-11695C5D7E38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A78FC-9140-254E-8C39-2A6FC1A93D25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hlinkClick r:id="rId6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206915" y="1111814"/>
            <a:ext cx="652454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Make sure that all different types are defined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Check OPLS database 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LigParGen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 or MATERIALS LIBRARY (in our group)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Check bond length and angle, do you need more atom types?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Potentials of dihedrals connecting two rigid fragments need to be fitted. 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dihedral.py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 But this can be done only after we specify all nonbonded parameters!</a:t>
            </a:r>
          </a:p>
        </p:txBody>
      </p:sp>
    </p:spTree>
    <p:extLst>
      <p:ext uri="{BB962C8B-B14F-4D97-AF65-F5344CB8AC3E}">
        <p14:creationId xmlns:p14="http://schemas.microsoft.com/office/powerpoint/2010/main" val="334937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OPLS forcefield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BD55B8-2C9F-2244-80E4-532D9E592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71" y="1290803"/>
            <a:ext cx="10824723" cy="29688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43F3E52-3D93-A74B-A7A9-33C89714D911}"/>
              </a:ext>
            </a:extLst>
          </p:cNvPr>
          <p:cNvSpPr/>
          <p:nvPr/>
        </p:nvSpPr>
        <p:spPr>
          <a:xfrm>
            <a:off x="1573967" y="1290803"/>
            <a:ext cx="9595527" cy="17374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67B521-884B-724E-8383-87CAF7AAEB82}"/>
              </a:ext>
            </a:extLst>
          </p:cNvPr>
          <p:cNvSpPr/>
          <p:nvPr/>
        </p:nvSpPr>
        <p:spPr>
          <a:xfrm>
            <a:off x="1573967" y="3049408"/>
            <a:ext cx="6310860" cy="1102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13C90E-A6B7-A443-BF61-6A918D7DE928}"/>
              </a:ext>
            </a:extLst>
          </p:cNvPr>
          <p:cNvSpPr/>
          <p:nvPr/>
        </p:nvSpPr>
        <p:spPr>
          <a:xfrm>
            <a:off x="4791008" y="764183"/>
            <a:ext cx="3161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Bonded para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mete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rs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96CA4EA-48F3-B44B-88DB-F513775B45D4}"/>
              </a:ext>
            </a:extLst>
          </p:cNvPr>
          <p:cNvSpPr/>
          <p:nvPr/>
        </p:nvSpPr>
        <p:spPr>
          <a:xfrm>
            <a:off x="8086686" y="3365627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Non-bonded parameters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6409A89-83A1-024A-9E38-D141553E7484}"/>
              </a:ext>
            </a:extLst>
          </p:cNvPr>
          <p:cNvSpPr/>
          <p:nvPr/>
        </p:nvSpPr>
        <p:spPr>
          <a:xfrm>
            <a:off x="584456" y="4280800"/>
            <a:ext cx="1132891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18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Bond and angle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→ taken from OPLS database (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LigParGen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sever)</a:t>
            </a:r>
            <a:endParaRPr lang="en-US" altLang="zh-TW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spcAft>
                <a:spcPts val="18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Dihedral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→ QM dihedral scanning (constrained optimization)</a:t>
            </a:r>
          </a:p>
          <a:p>
            <a:pPr marL="285750" lvl="0" indent="-285750" algn="just">
              <a:spcAft>
                <a:spcPts val="18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charge → reproduce QM electrostatic potential (MK,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CHelpG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and DDEC)</a:t>
            </a:r>
          </a:p>
          <a:p>
            <a:pPr marL="285750" lvl="0" indent="-285750" algn="just">
              <a:spcAft>
                <a:spcPts val="18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LJ → DDEC +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Tkatchenko-Scherffler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method  </a:t>
            </a:r>
          </a:p>
        </p:txBody>
      </p:sp>
    </p:spTree>
    <p:extLst>
      <p:ext uri="{BB962C8B-B14F-4D97-AF65-F5344CB8AC3E}">
        <p14:creationId xmlns:p14="http://schemas.microsoft.com/office/powerpoint/2010/main" val="3451187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derive atomic charges?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30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Atomic charges are not experimental observables → not unique!</a:t>
            </a:r>
          </a:p>
          <a:p>
            <a:pPr marL="285750" indent="-285750">
              <a:spcAft>
                <a:spcPts val="12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Different philosophies exist: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Population analysis of WF: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Mulliken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Löwdin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CM1, CM2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,… charge models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Partitioning of electron density: Bader, </a:t>
            </a:r>
            <a:r>
              <a:rPr lang="en-US" altLang="zh-TW" sz="2000" dirty="0" err="1">
                <a:latin typeface="Arial" panose="020B0604020202020204" pitchFamily="34" charset="0"/>
                <a:cs typeface="Arial" panose="020B0604020202020204" pitchFamily="34" charset="0"/>
              </a:rPr>
              <a:t>Hirshfeld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DDEC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Charges derived from electrostatic potential: </a:t>
            </a:r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ChelpG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, Merz-</a:t>
            </a:r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Kollman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(MK), RESP,…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Charges derived from dipole-dependent properties: dipole charges, atomic polar tensor derived charges (Born effective charge)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Charges from spectroscopy: IR, X-ray, UV-vis, NMR,…</a:t>
            </a:r>
          </a:p>
          <a:p>
            <a:pPr marL="800100" lvl="1" indent="-342900"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Charges from other exp. data</a:t>
            </a:r>
          </a:p>
          <a:p>
            <a:pPr algn="just">
              <a:spcAft>
                <a:spcPts val="3600"/>
              </a:spcAft>
              <a:buClr>
                <a:srgbClr val="007D6B"/>
              </a:buClr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63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Density derived electrostatic and chemical (DDEC) charges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31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Atoms-in-molecules (AIM) approach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Partition total electron density into atom basis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930B60-4BF9-6348-A07C-D8D0601C4F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536" y="1518415"/>
            <a:ext cx="2959100" cy="1054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A427BA-038B-6949-A72E-9D510C26A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1770" y="771949"/>
            <a:ext cx="4203700" cy="889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119698-120A-7645-BB84-091768835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456" y="2371047"/>
            <a:ext cx="8610052" cy="43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 of DDEC6 charges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32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Produce reasonable electrostatic potential.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Does not suffer from ill-sampled grid points for large compounds.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AIM partitioning → used for deriving LJ parameters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6F74A17-F6E4-5945-834A-593340544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185" y="972393"/>
            <a:ext cx="2006600" cy="5461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A06786-6B75-8944-8C27-00F44155C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1763" y="3520185"/>
            <a:ext cx="3098800" cy="1181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9C56729-68AE-3042-AEB2-9E5DC35AC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1164" y="3463035"/>
            <a:ext cx="2387600" cy="1143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C90A96-F3E8-C044-AF81-71CF5445E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564" y="3463035"/>
            <a:ext cx="1828800" cy="1295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A2E4C89-8AF2-044F-92F9-296DE1CF75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2964" y="5160546"/>
            <a:ext cx="2514600" cy="9779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660316B-5F21-4744-A9DC-56D667525F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20035" y="4963735"/>
            <a:ext cx="31623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3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10364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obtain DDEC6 partial charge and LJ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33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19DED99-2DAF-F342-BEA2-9444FC921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8A086DA-8304-7448-9AC7-0610A434D505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EDE1DC9-E1F3-104E-8B67-0BE8EF76AEA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DA411D0-2F97-A14E-9C56-6E94736F2D2A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4ACBBE4F-7047-3D4A-BD3F-FB97AC48CD0D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476DCC8-6B91-0543-A131-A0970BEE3C16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1F1FF73-42E3-BC42-9640-43141DBA1F6F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ADAC1E0-E2EC-5747-9DFA-FFF3272D5113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80B04E-F697-7B44-957C-23ACEAEE5C71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7852C63-F143-2842-9381-D89F10D3E5A7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C9AC72-79FA-0949-9E22-38CA1C99D2CA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753B581-C8C0-4444-BB91-1569D8EB82BD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8014149-E059-B442-84BA-CF8270785DEE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32018BC-0A4A-A64E-A887-11695C5D7E38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6A78FC-9140-254E-8C39-2A6FC1A93D25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hlinkClick r:id="rId6"/>
            <a:extLst>
              <a:ext uri="{FF2B5EF4-FFF2-40B4-BE49-F238E27FC236}">
                <a16:creationId xmlns:a16="http://schemas.microsoft.com/office/drawing/2014/main" id="{3B354A31-7244-BD44-8F33-733086B75F20}"/>
              </a:ext>
            </a:extLst>
          </p:cNvPr>
          <p:cNvSpPr/>
          <p:nvPr/>
        </p:nvSpPr>
        <p:spPr>
          <a:xfrm>
            <a:off x="5206915" y="931934"/>
            <a:ext cx="652454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Perform GAUSSIAN computations (get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wfx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Execute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Chargemol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(DDEC computations) 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www.macinchem.org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/blog/files/12e725b7408dfa6246bd03ddec0b711f-1515.php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atomic partial charge </a:t>
            </a:r>
            <a:r>
              <a:rPr lang="en-US" altLang="zh-TW" dirty="0"/>
              <a:t>DDEC6_even_tempered_net_atomic_charges.xyz 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LJ parameters using </a:t>
            </a:r>
            <a:r>
              <a:rPr lang="en-US" altLang="zh-TW" dirty="0" err="1"/>
              <a:t>gen_VDW.py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1738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define soft dihedrals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34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E53F63D-8ED3-8041-9CE9-29CC9B18D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006" y="2520015"/>
            <a:ext cx="863600" cy="1981200"/>
          </a:xfrm>
          <a:prstGeom prst="rect">
            <a:avLst/>
          </a:prstGeom>
        </p:spPr>
      </p:pic>
      <p:sp>
        <p:nvSpPr>
          <p:cNvPr id="25" name="橢圓 24">
            <a:extLst>
              <a:ext uri="{FF2B5EF4-FFF2-40B4-BE49-F238E27FC236}">
                <a16:creationId xmlns:a16="http://schemas.microsoft.com/office/drawing/2014/main" id="{19D3AE53-3519-8B47-B2C2-D02DFD8B3502}"/>
              </a:ext>
            </a:extLst>
          </p:cNvPr>
          <p:cNvSpPr/>
          <p:nvPr/>
        </p:nvSpPr>
        <p:spPr>
          <a:xfrm>
            <a:off x="1060984" y="2423595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9287BC4-636A-D445-8712-D4BCCE52A6C0}"/>
              </a:ext>
            </a:extLst>
          </p:cNvPr>
          <p:cNvSpPr/>
          <p:nvPr/>
        </p:nvSpPr>
        <p:spPr>
          <a:xfrm>
            <a:off x="1060984" y="3607034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53665D-5ED7-AF43-A92D-D468DA085112}"/>
              </a:ext>
            </a:extLst>
          </p:cNvPr>
          <p:cNvSpPr/>
          <p:nvPr/>
        </p:nvSpPr>
        <p:spPr>
          <a:xfrm>
            <a:off x="1142006" y="483823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11F229B-C00D-FC44-A690-94AF20D73303}"/>
              </a:ext>
            </a:extLst>
          </p:cNvPr>
          <p:cNvSpPr/>
          <p:nvPr/>
        </p:nvSpPr>
        <p:spPr>
          <a:xfrm>
            <a:off x="1142006" y="1870138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FBB2F7-46D8-E949-91B4-2F4AF774B45D}"/>
              </a:ext>
            </a:extLst>
          </p:cNvPr>
          <p:cNvSpPr/>
          <p:nvPr/>
        </p:nvSpPr>
        <p:spPr>
          <a:xfrm>
            <a:off x="1348034" y="2981942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B8E2985-49D9-2642-B844-55103BFE698A}"/>
              </a:ext>
            </a:extLst>
          </p:cNvPr>
          <p:cNvSpPr/>
          <p:nvPr/>
        </p:nvSpPr>
        <p:spPr>
          <a:xfrm>
            <a:off x="2007189" y="2891175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D1E33ED-4E28-664F-AF2B-3AFFD405425A}"/>
              </a:ext>
            </a:extLst>
          </p:cNvPr>
          <p:cNvSpPr/>
          <p:nvPr/>
        </p:nvSpPr>
        <p:spPr>
          <a:xfrm>
            <a:off x="838000" y="370028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E9D8AA8-2149-5742-9E55-174E83D9777A}"/>
              </a:ext>
            </a:extLst>
          </p:cNvPr>
          <p:cNvSpPr/>
          <p:nvPr/>
        </p:nvSpPr>
        <p:spPr>
          <a:xfrm>
            <a:off x="819180" y="2891175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D8D71CA-278E-1845-9A1B-46C4A0BC6DC4}"/>
              </a:ext>
            </a:extLst>
          </p:cNvPr>
          <p:cNvSpPr/>
          <p:nvPr/>
        </p:nvSpPr>
        <p:spPr>
          <a:xfrm>
            <a:off x="1429195" y="223353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32B8A0-5A49-AF4C-81E2-CA3D55BA5C50}"/>
              </a:ext>
            </a:extLst>
          </p:cNvPr>
          <p:cNvSpPr/>
          <p:nvPr/>
        </p:nvSpPr>
        <p:spPr>
          <a:xfrm>
            <a:off x="803563" y="25449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B5001AE-90CC-E343-A1B1-A09149E1AA4D}"/>
              </a:ext>
            </a:extLst>
          </p:cNvPr>
          <p:cNvSpPr/>
          <p:nvPr/>
        </p:nvSpPr>
        <p:spPr>
          <a:xfrm>
            <a:off x="1915642" y="258415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ACD585-1B4C-5F44-A796-AF03C69B1056}"/>
              </a:ext>
            </a:extLst>
          </p:cNvPr>
          <p:cNvSpPr/>
          <p:nvPr/>
        </p:nvSpPr>
        <p:spPr>
          <a:xfrm>
            <a:off x="1428363" y="3516775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0FE9E93-C44B-E445-95A8-52C0EC6253A7}"/>
              </a:ext>
            </a:extLst>
          </p:cNvPr>
          <p:cNvSpPr/>
          <p:nvPr/>
        </p:nvSpPr>
        <p:spPr>
          <a:xfrm>
            <a:off x="1990644" y="368855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9E39958-8747-804B-80B4-B4A44079F12E}"/>
              </a:ext>
            </a:extLst>
          </p:cNvPr>
          <p:cNvSpPr/>
          <p:nvPr/>
        </p:nvSpPr>
        <p:spPr>
          <a:xfrm>
            <a:off x="2008131" y="408118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C0F4A10-53DD-8F4D-A0EA-F2C1A1985BE3}"/>
              </a:ext>
            </a:extLst>
          </p:cNvPr>
          <p:cNvSpPr/>
          <p:nvPr/>
        </p:nvSpPr>
        <p:spPr>
          <a:xfrm>
            <a:off x="1477934" y="448066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B00F2A1-A3C2-B54C-A4AE-D1EACB2DD87E}"/>
              </a:ext>
            </a:extLst>
          </p:cNvPr>
          <p:cNvSpPr/>
          <p:nvPr/>
        </p:nvSpPr>
        <p:spPr>
          <a:xfrm>
            <a:off x="803563" y="409296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18401D8-4574-5E4B-A3E6-DA578CFE23D0}"/>
              </a:ext>
            </a:extLst>
          </p:cNvPr>
          <p:cNvSpPr/>
          <p:nvPr/>
        </p:nvSpPr>
        <p:spPr>
          <a:xfrm>
            <a:off x="3358029" y="1907755"/>
            <a:ext cx="82280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defaults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nbfunc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comb-rule       gen-pairs      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fudgeLJ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fudgeQQ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1             3               yes              0.5     0.5</a:t>
            </a:r>
          </a:p>
          <a:p>
            <a:b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atomtypes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name       mass      charge   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ptype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sigma      eps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       12.01100     0.000       A    3.54022e-01  2.59188e-01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H       1.00800      0.000       A    2.26000e-01  1.50473e-01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N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14.00670     0.000       A    3.07324e-01  4.20972e-01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CZ      12.01100     0.000       A    3.54022e-01  2.59188e-01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CNZ     12.01100     0.000       A    3.54022e-01  2.59188e-01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 CN      12.01100     0.000       A    3.54022e-01  2.59188e-01</a:t>
            </a:r>
          </a:p>
          <a:p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93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how to define soft dihedrals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35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7E53F63D-8ED3-8041-9CE9-29CC9B18D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56" y="2502523"/>
            <a:ext cx="863600" cy="1981200"/>
          </a:xfrm>
          <a:prstGeom prst="rect">
            <a:avLst/>
          </a:prstGeom>
        </p:spPr>
      </p:pic>
      <p:sp>
        <p:nvSpPr>
          <p:cNvPr id="25" name="橢圓 24">
            <a:extLst>
              <a:ext uri="{FF2B5EF4-FFF2-40B4-BE49-F238E27FC236}">
                <a16:creationId xmlns:a16="http://schemas.microsoft.com/office/drawing/2014/main" id="{19D3AE53-3519-8B47-B2C2-D02DFD8B3502}"/>
              </a:ext>
            </a:extLst>
          </p:cNvPr>
          <p:cNvSpPr/>
          <p:nvPr/>
        </p:nvSpPr>
        <p:spPr>
          <a:xfrm>
            <a:off x="503434" y="2406103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69287BC4-636A-D445-8712-D4BCCE52A6C0}"/>
              </a:ext>
            </a:extLst>
          </p:cNvPr>
          <p:cNvSpPr/>
          <p:nvPr/>
        </p:nvSpPr>
        <p:spPr>
          <a:xfrm>
            <a:off x="503434" y="3589542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353665D-5ED7-AF43-A92D-D468DA085112}"/>
              </a:ext>
            </a:extLst>
          </p:cNvPr>
          <p:cNvSpPr/>
          <p:nvPr/>
        </p:nvSpPr>
        <p:spPr>
          <a:xfrm>
            <a:off x="584456" y="48207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11F229B-C00D-FC44-A690-94AF20D73303}"/>
              </a:ext>
            </a:extLst>
          </p:cNvPr>
          <p:cNvSpPr/>
          <p:nvPr/>
        </p:nvSpPr>
        <p:spPr>
          <a:xfrm>
            <a:off x="584456" y="1852646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FBB2F7-46D8-E949-91B4-2F4AF774B45D}"/>
              </a:ext>
            </a:extLst>
          </p:cNvPr>
          <p:cNvSpPr/>
          <p:nvPr/>
        </p:nvSpPr>
        <p:spPr>
          <a:xfrm>
            <a:off x="790484" y="2964450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B8E2985-49D9-2642-B844-55103BFE698A}"/>
              </a:ext>
            </a:extLst>
          </p:cNvPr>
          <p:cNvSpPr/>
          <p:nvPr/>
        </p:nvSpPr>
        <p:spPr>
          <a:xfrm>
            <a:off x="1449639" y="2873683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D1E33ED-4E28-664F-AF2B-3AFFD405425A}"/>
              </a:ext>
            </a:extLst>
          </p:cNvPr>
          <p:cNvSpPr/>
          <p:nvPr/>
        </p:nvSpPr>
        <p:spPr>
          <a:xfrm>
            <a:off x="280450" y="3682789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E9D8AA8-2149-5742-9E55-174E83D9777A}"/>
              </a:ext>
            </a:extLst>
          </p:cNvPr>
          <p:cNvSpPr/>
          <p:nvPr/>
        </p:nvSpPr>
        <p:spPr>
          <a:xfrm>
            <a:off x="261630" y="2873683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D8D71CA-278E-1845-9A1B-46C4A0BC6DC4}"/>
              </a:ext>
            </a:extLst>
          </p:cNvPr>
          <p:cNvSpPr/>
          <p:nvPr/>
        </p:nvSpPr>
        <p:spPr>
          <a:xfrm>
            <a:off x="871645" y="221604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732B8A0-5A49-AF4C-81E2-CA3D55BA5C50}"/>
              </a:ext>
            </a:extLst>
          </p:cNvPr>
          <p:cNvSpPr/>
          <p:nvPr/>
        </p:nvSpPr>
        <p:spPr>
          <a:xfrm>
            <a:off x="216033" y="25724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B5001AE-90CC-E343-A1B1-A09149E1AA4D}"/>
              </a:ext>
            </a:extLst>
          </p:cNvPr>
          <p:cNvSpPr/>
          <p:nvPr/>
        </p:nvSpPr>
        <p:spPr>
          <a:xfrm>
            <a:off x="1358092" y="25666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FACD585-1B4C-5F44-A796-AF03C69B1056}"/>
              </a:ext>
            </a:extLst>
          </p:cNvPr>
          <p:cNvSpPr/>
          <p:nvPr/>
        </p:nvSpPr>
        <p:spPr>
          <a:xfrm>
            <a:off x="870813" y="3499283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0FE9E93-C44B-E445-95A8-52C0EC6253A7}"/>
              </a:ext>
            </a:extLst>
          </p:cNvPr>
          <p:cNvSpPr/>
          <p:nvPr/>
        </p:nvSpPr>
        <p:spPr>
          <a:xfrm>
            <a:off x="1433094" y="367106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9E39958-8747-804B-80B4-B4A44079F12E}"/>
              </a:ext>
            </a:extLst>
          </p:cNvPr>
          <p:cNvSpPr/>
          <p:nvPr/>
        </p:nvSpPr>
        <p:spPr>
          <a:xfrm>
            <a:off x="1450581" y="406369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C0F4A10-53DD-8F4D-A0EA-F2C1A1985BE3}"/>
              </a:ext>
            </a:extLst>
          </p:cNvPr>
          <p:cNvSpPr/>
          <p:nvPr/>
        </p:nvSpPr>
        <p:spPr>
          <a:xfrm>
            <a:off x="920384" y="446317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B00F2A1-A3C2-B54C-A4AE-D1EACB2DD87E}"/>
              </a:ext>
            </a:extLst>
          </p:cNvPr>
          <p:cNvSpPr/>
          <p:nvPr/>
        </p:nvSpPr>
        <p:spPr>
          <a:xfrm>
            <a:off x="246013" y="4075476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377DD3C-435D-2146-AE3C-61A32247052F}"/>
              </a:ext>
            </a:extLst>
          </p:cNvPr>
          <p:cNvSpPr/>
          <p:nvPr/>
        </p:nvSpPr>
        <p:spPr>
          <a:xfrm>
            <a:off x="2683837" y="916467"/>
            <a:ext cx="775521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bondtypes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BEN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C                1       0.1400     392459.2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CZ               1       0.1400     322168.0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    H                1       0.1080     307105.6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; BEN-PMD</a:t>
            </a:r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CZ   CNZ              1       0.1400     392459.2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;…</a:t>
            </a:r>
          </a:p>
          <a:p>
            <a:endParaRPr lang="en-US" altLang="zh-TW" sz="16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angletypes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BEN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   CZ 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CZ  C  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   C  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   C   H  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CZ  C   H             1       120.00     527.000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BEN-PMD</a:t>
            </a:r>
          </a:p>
          <a:p>
            <a:r>
              <a:rPr lang="en-US" altLang="zh-TW" sz="16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C   CZ  CZN           1       120.00     480.000</a:t>
            </a:r>
          </a:p>
          <a:p>
            <a:endParaRPr lang="en-US" altLang="zh-TW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[ </a:t>
            </a:r>
            <a:r>
              <a:rPr lang="en-US" altLang="zh-TW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dihedraltypes</a:t>
            </a:r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   C   CZ  CZN N         3      0.0 0.0 0.0 0.0 0.0 0.0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09739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evaluate the quality of FF parameters?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36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659911" y="1019231"/>
            <a:ext cx="10142505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Check if it predicts the property of interest (if exp. value is available).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Compare the distribution of internal coordinate in NVT simulations (FF vs QM or 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semiempirical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>
              <a:spcAft>
                <a:spcPts val="30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Compare vibrational frequencies 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(FF vs QM or </a:t>
            </a:r>
            <a:r>
              <a:rPr lang="en-US" altLang="zh-TW" sz="24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semiempirical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relative energies using the MD trajectory.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bulk properties with exp. results. (density, radial distribution function, glass-transition temperature, melting point, … )</a:t>
            </a:r>
          </a:p>
        </p:txBody>
      </p:sp>
    </p:spTree>
    <p:extLst>
      <p:ext uri="{BB962C8B-B14F-4D97-AF65-F5344CB8AC3E}">
        <p14:creationId xmlns:p14="http://schemas.microsoft.com/office/powerpoint/2010/main" val="375702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GFN2-xTB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37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AFE33B-4D1A-704D-B8A5-98865D24B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42" y="3183224"/>
            <a:ext cx="6591300" cy="1257300"/>
          </a:xfrm>
          <a:prstGeom prst="rect">
            <a:avLst/>
          </a:prstGeom>
        </p:spPr>
      </p:pic>
      <p:sp>
        <p:nvSpPr>
          <p:cNvPr id="12" name="矩形 11">
            <a:hlinkClick r:id="rId6"/>
            <a:extLst>
              <a:ext uri="{FF2B5EF4-FFF2-40B4-BE49-F238E27FC236}">
                <a16:creationId xmlns:a16="http://schemas.microsoft.com/office/drawing/2014/main" id="{2F9BFE0B-50DD-8244-96C9-52038241DFA2}"/>
              </a:ext>
            </a:extLst>
          </p:cNvPr>
          <p:cNvSpPr/>
          <p:nvPr/>
        </p:nvSpPr>
        <p:spPr>
          <a:xfrm>
            <a:off x="659911" y="1019231"/>
            <a:ext cx="1066914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24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Similar to DFTB3, where the Kohn−Sham DFT energy is expanded (up to 3</a:t>
            </a:r>
            <a:r>
              <a:rPr lang="en-US" altLang="zh-TW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order) in terms of density fluctuations </a:t>
            </a:r>
            <a:r>
              <a:rPr lang="el-GR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δρ</a:t>
            </a:r>
            <a:r>
              <a:rPr lang="el-GR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relative to </a:t>
            </a:r>
            <a:r>
              <a:rPr lang="en-US" altLang="zh-TW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superposition of atomic reference densities. 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Main difference: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pair-specific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element-specific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parameters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58D264-2C74-C641-9F2A-34D746B7E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867" y="4585852"/>
            <a:ext cx="5832850" cy="12160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DB084F-2DBB-E440-8E4F-B3705BB33BFB}"/>
              </a:ext>
            </a:extLst>
          </p:cNvPr>
          <p:cNvSpPr/>
          <p:nvPr/>
        </p:nvSpPr>
        <p:spPr>
          <a:xfrm>
            <a:off x="7536495" y="6129708"/>
            <a:ext cx="45347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J. Chem. Theory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. 2019, 15, 1652−1671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456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GROMACS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38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DB084F-2DBB-E440-8E4F-B3705BB33BFB}"/>
              </a:ext>
            </a:extLst>
          </p:cNvPr>
          <p:cNvSpPr/>
          <p:nvPr/>
        </p:nvSpPr>
        <p:spPr>
          <a:xfrm>
            <a:off x="7536495" y="6129708"/>
            <a:ext cx="45347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J. Chem. Theory 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Comput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. 2019, 15, 1652−1671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2991C3-8B5B-6345-8014-1F4CB4D0D759}"/>
              </a:ext>
            </a:extLst>
          </p:cNvPr>
          <p:cNvSpPr/>
          <p:nvPr/>
        </p:nvSpPr>
        <p:spPr>
          <a:xfrm>
            <a:off x="1021650" y="866369"/>
            <a:ext cx="375223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integrator      = cg</a:t>
            </a:r>
          </a:p>
          <a:p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Section for energy minimization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emtol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  = 1.0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emstep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= 0.01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nsteps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= 200000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energygrps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= system</a:t>
            </a:r>
          </a:p>
          <a:p>
            <a:b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Neighbor searching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nstlist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10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ns_type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grid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rlist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  = 1.2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cutoff-scheme   =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Verlet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vdwtype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cut-off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coulombtype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= PME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rcoulomb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= 1.2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rvdw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= 1.2       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pbc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    =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xyz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DispCorr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=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EnerPres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b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Output setting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nstxout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1000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nstvout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1000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nstfout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  = 1000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nstlog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= 5000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nstenergy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      = 1000</a:t>
            </a:r>
            <a:endParaRPr lang="en-US" altLang="zh-TW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A7503C-E91F-C64A-9412-4347D6A27C59}"/>
              </a:ext>
            </a:extLst>
          </p:cNvPr>
          <p:cNvSpPr/>
          <p:nvPr/>
        </p:nvSpPr>
        <p:spPr>
          <a:xfrm>
            <a:off x="3487383" y="868459"/>
            <a:ext cx="34715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conjugated gradient method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8DF8BB-563A-7D4F-A9FA-124C7A18EB35}"/>
              </a:ext>
            </a:extLst>
          </p:cNvPr>
          <p:cNvSpPr/>
          <p:nvPr/>
        </p:nvSpPr>
        <p:spPr>
          <a:xfrm>
            <a:off x="3882851" y="1492130"/>
            <a:ext cx="66624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 criteria (force [kJ/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/nm])</a:t>
            </a: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step-size</a:t>
            </a: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steps</a:t>
            </a:r>
          </a:p>
          <a:p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groups to write short-ranged non-bonded potential energies to </a:t>
            </a:r>
            <a:r>
              <a:rPr lang="en-US" sz="1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edr</a:t>
            </a:r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DE5551-B0E6-9247-962E-4BC8992CD300}"/>
              </a:ext>
            </a:extLst>
          </p:cNvPr>
          <p:cNvSpPr/>
          <p:nvPr/>
        </p:nvSpPr>
        <p:spPr>
          <a:xfrm>
            <a:off x="4179204" y="279901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TW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[steps] frequency to update neighbor list</a:t>
            </a: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make grids in the box and check atoms in neighboring grid cells</a:t>
            </a: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cutoff distance for short-range neighbor list</a:t>
            </a:r>
          </a:p>
          <a:p>
            <a:pPr lvl="0"/>
            <a:r>
              <a:rPr lang="en-US" altLang="zh-TW" sz="1400" b="1" dirty="0" err="1">
                <a:solidFill>
                  <a:srgbClr val="0070C0"/>
                </a:solidFill>
              </a:rPr>
              <a:t>Verlet</a:t>
            </a:r>
            <a:r>
              <a:rPr lang="en-US" altLang="zh-TW" sz="1400" b="1" dirty="0">
                <a:solidFill>
                  <a:srgbClr val="0070C0"/>
                </a:solidFill>
              </a:rPr>
              <a:t> list</a:t>
            </a:r>
          </a:p>
          <a:p>
            <a:pPr lvl="0"/>
            <a:endParaRPr lang="en-US" altLang="zh-TW" sz="1400" b="1" dirty="0">
              <a:solidFill>
                <a:srgbClr val="0070C0"/>
              </a:solidFill>
            </a:endParaRP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Fast smooth particle-mesh Ewald electrostatic. </a:t>
            </a: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Coulomb cutoff</a:t>
            </a: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LJ cutoff</a:t>
            </a:r>
          </a:p>
          <a:p>
            <a:pPr lvl="0"/>
            <a:endParaRPr lang="en-US" altLang="zh-TW" sz="1400" b="1" dirty="0">
              <a:solidFill>
                <a:srgbClr val="0070C0"/>
              </a:solidFill>
            </a:endParaRPr>
          </a:p>
          <a:p>
            <a:pPr lvl="0"/>
            <a:r>
              <a:rPr lang="en-US" altLang="zh-TW" sz="1400" b="1" dirty="0">
                <a:solidFill>
                  <a:srgbClr val="0070C0"/>
                </a:solidFill>
              </a:rPr>
              <a:t>Apply long range dispersion corrections for Energy and Pressure</a:t>
            </a:r>
          </a:p>
        </p:txBody>
      </p:sp>
    </p:spTree>
    <p:extLst>
      <p:ext uri="{BB962C8B-B14F-4D97-AF65-F5344CB8AC3E}">
        <p14:creationId xmlns:p14="http://schemas.microsoft.com/office/powerpoint/2010/main" val="4066604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 lists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39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DB084F-2DBB-E440-8E4F-B3705BB33BFB}"/>
              </a:ext>
            </a:extLst>
          </p:cNvPr>
          <p:cNvSpPr/>
          <p:nvPr/>
        </p:nvSpPr>
        <p:spPr>
          <a:xfrm>
            <a:off x="8497313" y="6129708"/>
            <a:ext cx="3555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en.wikipedia.org</a:t>
            </a:r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/wiki/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Cell_lists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FE17B1-7F19-5C43-B552-42B7558AD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1477" b="51072"/>
          <a:stretch/>
        </p:blipFill>
        <p:spPr>
          <a:xfrm>
            <a:off x="1124196" y="1965909"/>
            <a:ext cx="4279909" cy="389266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D0D81FD-105D-684E-81AB-E7DB1A14EB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28" r="-1131"/>
          <a:stretch/>
        </p:blipFill>
        <p:spPr>
          <a:xfrm>
            <a:off x="6532088" y="1752664"/>
            <a:ext cx="4221678" cy="39350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83FB865-DBA8-1D49-B1E4-620D4B0668E8}"/>
              </a:ext>
            </a:extLst>
          </p:cNvPr>
          <p:cNvSpPr/>
          <p:nvPr/>
        </p:nvSpPr>
        <p:spPr>
          <a:xfrm>
            <a:off x="2869870" y="11945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2400"/>
              </a:spcAft>
              <a:buClr>
                <a:srgbClr val="007D6B"/>
              </a:buClr>
            </a:pPr>
            <a:r>
              <a:rPr lang="en-US" altLang="zh-TW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altLang="zh-TW" sz="24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TW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altLang="zh-TW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O(Nc)</a:t>
            </a:r>
          </a:p>
        </p:txBody>
      </p:sp>
    </p:spTree>
    <p:extLst>
      <p:ext uri="{BB962C8B-B14F-4D97-AF65-F5344CB8AC3E}">
        <p14:creationId xmlns:p14="http://schemas.microsoft.com/office/powerpoint/2010/main" val="335273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convention in GROMACS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4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052A483-66DB-8844-B5C6-9D4A322B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84" y="2232188"/>
            <a:ext cx="11265554" cy="3463397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5607B55C-F18E-3F46-AB51-2DCEAA04F8E3}"/>
              </a:ext>
            </a:extLst>
          </p:cNvPr>
          <p:cNvSpPr/>
          <p:nvPr/>
        </p:nvSpPr>
        <p:spPr>
          <a:xfrm>
            <a:off x="584456" y="1168747"/>
            <a:ext cx="11117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units conventions are listed in the tables; can not be defined by users (?).</a:t>
            </a:r>
          </a:p>
        </p:txBody>
      </p:sp>
    </p:spTree>
    <p:extLst>
      <p:ext uri="{BB962C8B-B14F-4D97-AF65-F5344CB8AC3E}">
        <p14:creationId xmlns:p14="http://schemas.microsoft.com/office/powerpoint/2010/main" val="789696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GFN2-xTB input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40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A7503C-E91F-C64A-9412-4347D6A27C59}"/>
              </a:ext>
            </a:extLst>
          </p:cNvPr>
          <p:cNvSpPr/>
          <p:nvPr/>
        </p:nvSpPr>
        <p:spPr>
          <a:xfrm>
            <a:off x="5127196" y="1656885"/>
            <a:ext cx="48185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time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a coordinate every 50.0 fs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time step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out velocity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NVT or NVE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of H atoms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SHAKE algorithm (2 = all bonds)</a:t>
            </a:r>
          </a:p>
          <a:p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of </a:t>
            </a:r>
            <a:r>
              <a:rPr 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xTB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calculation in dynamics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0D4D7E-617E-0F40-974B-1EBAB1E6DD3A}"/>
              </a:ext>
            </a:extLst>
          </p:cNvPr>
          <p:cNvSpPr/>
          <p:nvPr/>
        </p:nvSpPr>
        <p:spPr>
          <a:xfrm>
            <a:off x="1427229" y="1414866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$md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temp=300 # in K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time=500.0  # in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ps</a:t>
            </a:r>
            <a:endParaRPr lang="en-US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dump= 50.0  # in fs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step=  1.0  # in fs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velo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=false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nvt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=true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hmass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=4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shake=2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  </a:t>
            </a:r>
            <a:r>
              <a:rPr lang="en-US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sccacc</a:t>
            </a:r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=2.0</a:t>
            </a:r>
          </a:p>
          <a:p>
            <a:r>
              <a:rPr lang="en-US" altLang="zh-TW" dirty="0">
                <a:solidFill>
                  <a:srgbClr val="000000"/>
                </a:solidFill>
                <a:latin typeface="Menlo" panose="020B0609030804020204" pitchFamily="49" charset="0"/>
              </a:rPr>
              <a:t>$end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24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vibrational frequencies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41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79D03-A548-8740-9091-4907DF7F95DE}"/>
              </a:ext>
            </a:extLst>
          </p:cNvPr>
          <p:cNvSpPr/>
          <p:nvPr/>
        </p:nvSpPr>
        <p:spPr>
          <a:xfrm>
            <a:off x="3296207" y="6068573"/>
            <a:ext cx="8562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Webinar 53 - Q-Force-Automated Parametrization of QM-Based Force Fields Using Q-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61F68FF-BB04-F24E-908D-32B8B621F4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6" t="24855" r="739" b="3890"/>
          <a:stretch/>
        </p:blipFill>
        <p:spPr>
          <a:xfrm>
            <a:off x="659882" y="1498622"/>
            <a:ext cx="10863357" cy="37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49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relative energies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42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079D03-A548-8740-9091-4907DF7F95DE}"/>
              </a:ext>
            </a:extLst>
          </p:cNvPr>
          <p:cNvSpPr/>
          <p:nvPr/>
        </p:nvSpPr>
        <p:spPr>
          <a:xfrm>
            <a:off x="3296207" y="6068573"/>
            <a:ext cx="8562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Arial" panose="020B0604020202020204" pitchFamily="34" charset="0"/>
                <a:cs typeface="Arial" panose="020B0604020202020204" pitchFamily="34" charset="0"/>
              </a:rPr>
              <a:t>Webinar 53 - Q-Force-Automated Parametrization of QM-Based Force Fields Using Q-</a:t>
            </a:r>
            <a:r>
              <a:rPr lang="en-US" altLang="zh-TW" sz="1600" dirty="0" err="1">
                <a:latin typeface="Arial" panose="020B0604020202020204" pitchFamily="34" charset="0"/>
                <a:cs typeface="Arial" panose="020B0604020202020204" pitchFamily="34" charset="0"/>
              </a:rPr>
              <a:t>Chem</a:t>
            </a: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A929BDC-B670-6845-8C37-8F6A26A86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8" y="965748"/>
            <a:ext cx="10010898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53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3" y="83629"/>
            <a:ext cx="1107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Hands-on: evaluate the FF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43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B03F67-8F40-D345-A099-1672150FC30D}"/>
              </a:ext>
            </a:extLst>
          </p:cNvPr>
          <p:cNvSpPr/>
          <p:nvPr/>
        </p:nvSpPr>
        <p:spPr>
          <a:xfrm>
            <a:off x="4187980" y="1294615"/>
            <a:ext cx="751350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 the directory to your folder: </a:t>
            </a:r>
            <a:r>
              <a:rPr lang="en-US" altLang="zh-TW" dirty="0"/>
              <a:t>/data/bee14/link/work/4_Naomi/EVALUATE_FF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QM_GAS_PHASE/NM: Normal mode analysis using DFT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MD_SINGLE/FF: MD simulations and NM analysis using force field </a:t>
            </a:r>
          </a:p>
          <a:p>
            <a:pPr marL="285750" lvl="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MD_SINGLE/XTB: MD simulations using GFN2-xTB method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BB7E35F8-14DA-8940-B9C5-161F77676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714" y="2359858"/>
            <a:ext cx="863600" cy="1981200"/>
          </a:xfrm>
          <a:prstGeom prst="rect">
            <a:avLst/>
          </a:prstGeom>
        </p:spPr>
      </p:pic>
      <p:sp>
        <p:nvSpPr>
          <p:cNvPr id="30" name="橢圓 29">
            <a:extLst>
              <a:ext uri="{FF2B5EF4-FFF2-40B4-BE49-F238E27FC236}">
                <a16:creationId xmlns:a16="http://schemas.microsoft.com/office/drawing/2014/main" id="{49A5D7E9-9EDC-E244-9DC2-6550BFA21349}"/>
              </a:ext>
            </a:extLst>
          </p:cNvPr>
          <p:cNvSpPr/>
          <p:nvPr/>
        </p:nvSpPr>
        <p:spPr>
          <a:xfrm>
            <a:off x="1438692" y="2263438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4C0EB9E-CFB1-A647-9280-A4154B55BCD1}"/>
              </a:ext>
            </a:extLst>
          </p:cNvPr>
          <p:cNvSpPr/>
          <p:nvPr/>
        </p:nvSpPr>
        <p:spPr>
          <a:xfrm>
            <a:off x="1438692" y="3446877"/>
            <a:ext cx="1233256" cy="10870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10FCD8E-2F7B-BD45-9519-A2D0FA73289E}"/>
              </a:ext>
            </a:extLst>
          </p:cNvPr>
          <p:cNvSpPr/>
          <p:nvPr/>
        </p:nvSpPr>
        <p:spPr>
          <a:xfrm>
            <a:off x="1519714" y="467807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16A3AD5-80E8-3D46-90F0-A49248CB97AB}"/>
              </a:ext>
            </a:extLst>
          </p:cNvPr>
          <p:cNvSpPr/>
          <p:nvPr/>
        </p:nvSpPr>
        <p:spPr>
          <a:xfrm>
            <a:off x="1519714" y="1709981"/>
            <a:ext cx="1237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PMD.rtp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C002851-5778-6A4D-94E7-13DD0716FE14}"/>
              </a:ext>
            </a:extLst>
          </p:cNvPr>
          <p:cNvSpPr/>
          <p:nvPr/>
        </p:nvSpPr>
        <p:spPr>
          <a:xfrm>
            <a:off x="1725742" y="282178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C4CBAB4-0ACE-B44F-96E7-869FE5E98E55}"/>
              </a:ext>
            </a:extLst>
          </p:cNvPr>
          <p:cNvSpPr/>
          <p:nvPr/>
        </p:nvSpPr>
        <p:spPr>
          <a:xfrm>
            <a:off x="2384897" y="2731018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F3F54EB-D8EB-504C-8215-781A8B775489}"/>
              </a:ext>
            </a:extLst>
          </p:cNvPr>
          <p:cNvSpPr/>
          <p:nvPr/>
        </p:nvSpPr>
        <p:spPr>
          <a:xfrm>
            <a:off x="1215708" y="354012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80C19FF-39E8-0C46-8C9B-E9065542C816}"/>
              </a:ext>
            </a:extLst>
          </p:cNvPr>
          <p:cNvSpPr/>
          <p:nvPr/>
        </p:nvSpPr>
        <p:spPr>
          <a:xfrm>
            <a:off x="1196888" y="2731018"/>
            <a:ext cx="49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3E53D7-F966-7A4C-A435-7E55DD15076F}"/>
              </a:ext>
            </a:extLst>
          </p:cNvPr>
          <p:cNvSpPr/>
          <p:nvPr/>
        </p:nvSpPr>
        <p:spPr>
          <a:xfrm>
            <a:off x="1806903" y="2073377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CD5BC18-5C17-F141-8AB8-41F6C494913B}"/>
              </a:ext>
            </a:extLst>
          </p:cNvPr>
          <p:cNvSpPr/>
          <p:nvPr/>
        </p:nvSpPr>
        <p:spPr>
          <a:xfrm>
            <a:off x="1181271" y="23848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7CEF1E0-CAF9-1342-AEA1-AA0267C6C675}"/>
              </a:ext>
            </a:extLst>
          </p:cNvPr>
          <p:cNvSpPr/>
          <p:nvPr/>
        </p:nvSpPr>
        <p:spPr>
          <a:xfrm>
            <a:off x="2314642" y="238483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D29ED1E-3894-B24C-94C6-98F20ADD8F00}"/>
              </a:ext>
            </a:extLst>
          </p:cNvPr>
          <p:cNvSpPr/>
          <p:nvPr/>
        </p:nvSpPr>
        <p:spPr>
          <a:xfrm>
            <a:off x="1806071" y="335661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CZ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3890C3F-53A1-B34D-951E-9945DEB6586B}"/>
              </a:ext>
            </a:extLst>
          </p:cNvPr>
          <p:cNvSpPr/>
          <p:nvPr/>
        </p:nvSpPr>
        <p:spPr>
          <a:xfrm>
            <a:off x="2368352" y="352840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91BB90D-C7AF-0742-984E-A2057569444E}"/>
              </a:ext>
            </a:extLst>
          </p:cNvPr>
          <p:cNvSpPr/>
          <p:nvPr/>
        </p:nvSpPr>
        <p:spPr>
          <a:xfrm>
            <a:off x="2385839" y="392103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CCA4716-0790-1448-9D7C-483891574F6D}"/>
              </a:ext>
            </a:extLst>
          </p:cNvPr>
          <p:cNvSpPr/>
          <p:nvPr/>
        </p:nvSpPr>
        <p:spPr>
          <a:xfrm>
            <a:off x="1855642" y="4320512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96B764C-BCFD-F746-9866-C9FC111E48DB}"/>
              </a:ext>
            </a:extLst>
          </p:cNvPr>
          <p:cNvSpPr/>
          <p:nvPr/>
        </p:nvSpPr>
        <p:spPr>
          <a:xfrm>
            <a:off x="1181271" y="393281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80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convention in GROMACS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5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6914A6B5-3530-884F-ADE9-6916E06D9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85" y="1084800"/>
            <a:ext cx="11087994" cy="5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.top file in GROMACS?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6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3652BFF-EA8D-004A-A4B7-B26B8E9164BB}"/>
              </a:ext>
            </a:extLst>
          </p:cNvPr>
          <p:cNvSpPr/>
          <p:nvPr/>
        </p:nvSpPr>
        <p:spPr>
          <a:xfrm>
            <a:off x="584455" y="961359"/>
            <a:ext cx="111170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a topology file, containing the information of atomic charge, pair, bond, angle, dihedrals,…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B6F740-649A-B14E-93C1-E877AFFDE819}"/>
              </a:ext>
            </a:extLst>
          </p:cNvPr>
          <p:cNvSpPr/>
          <p:nvPr/>
        </p:nvSpPr>
        <p:spPr>
          <a:xfrm>
            <a:off x="584455" y="1979599"/>
            <a:ext cx="1136270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Include forcefield parameters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#include "./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mCP-DDEC.ff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forcefield.itp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"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moleculetype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Name        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nrexcl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Other               3</a:t>
            </a:r>
          </a:p>
          <a:p>
            <a:b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atoms ]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nr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  type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resnr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residue  atom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cgnr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    charge       mass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typeB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chargeB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massB</a:t>
            </a:r>
            <a:endParaRPr lang="en-US" altLang="zh-TW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residue   1 LCZ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rtp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LCZ  q -0.1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1          N      1    LCZ     N1      1  -0.158923    14.0067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2         CN      1    LCZ    </a:t>
            </a:r>
            <a:r>
              <a:rPr lang="en-US" altLang="zh-TW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CNc</a:t>
            </a:r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1   0.150638     12.011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E526DD3-1D05-3441-93B6-EA0D586D11ED}"/>
              </a:ext>
            </a:extLst>
          </p:cNvPr>
          <p:cNvSpPr/>
          <p:nvPr/>
        </p:nvSpPr>
        <p:spPr>
          <a:xfrm>
            <a:off x="4265586" y="3254948"/>
            <a:ext cx="49833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Exclude neighbors no further than </a:t>
            </a:r>
          </a:p>
          <a:p>
            <a:r>
              <a:rPr lang="en-US" altLang="zh-TW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bonds away for non-bonded interactions.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61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.top file in GROMACS?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7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73E8F3-25E7-114D-B6E9-DBC583EF7C06}"/>
              </a:ext>
            </a:extLst>
          </p:cNvPr>
          <p:cNvSpPr/>
          <p:nvPr/>
        </p:nvSpPr>
        <p:spPr>
          <a:xfrm>
            <a:off x="56574" y="768223"/>
            <a:ext cx="1226622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bonds ]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 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aj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funct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c0            c1            c2            c3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1     2     1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…</a:t>
            </a:r>
          </a:p>
          <a:p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 pairs ]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aj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funct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c0            c1            c2            c3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1     7     1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…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 exclusions ]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excluded from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endParaRPr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14     28    31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 angles ]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ai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aj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ak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funct</a:t>
            </a:r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c0            c1            c2            c3</a:t>
            </a:r>
          </a:p>
          <a:p>
            <a:r>
              <a:rPr lang="en-US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2     1     5     1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dihedrals ]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 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ai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aj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ak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al 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funct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c0            c1            c2            c3            c4            c5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2     1    26    27     3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system ]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Name</a:t>
            </a:r>
          </a:p>
          <a:p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mCP</a:t>
            </a: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-DDEC</a:t>
            </a:r>
          </a:p>
          <a:p>
            <a:b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 molecules ]</a:t>
            </a: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Compound        #</a:t>
            </a:r>
            <a:r>
              <a:rPr lang="en-US" altLang="zh-TW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mols</a:t>
            </a:r>
            <a:endParaRPr lang="en-US" altLang="zh-TW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zh-TW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Other               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0045F70-6582-734D-9A3D-296C9DFCF14D}"/>
              </a:ext>
            </a:extLst>
          </p:cNvPr>
          <p:cNvSpPr/>
          <p:nvPr/>
        </p:nvSpPr>
        <p:spPr>
          <a:xfrm>
            <a:off x="5138810" y="5479247"/>
            <a:ext cx="64472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the .top file using </a:t>
            </a:r>
            <a:r>
              <a:rPr lang="en-US" altLang="zh-TW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pdb2gmx</a:t>
            </a:r>
            <a:r>
              <a:rPr lang="en-US" altLang="zh-TW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→ we need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pdb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, 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atp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and 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files!</a:t>
            </a:r>
            <a:endParaRPr lang="en-US" altLang="zh-TW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43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8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sp>
        <p:nvSpPr>
          <p:cNvPr id="15" name="矩形 14">
            <a:hlinkClick r:id="rId5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5003297" y="1445794"/>
            <a:ext cx="669818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To build .top file, we need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atp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It defines all atom types in the molecule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C9F953-DA67-4F40-B6F8-6FD412C9085A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43372E4-7827-124F-B673-BF067E381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7DDBB65-79DA-F54F-A0CA-BD6DDA7E7D90}"/>
              </a:ext>
            </a:extLst>
          </p:cNvPr>
          <p:cNvSpPr/>
          <p:nvPr/>
        </p:nvSpPr>
        <p:spPr>
          <a:xfrm>
            <a:off x="4389990" y="3432996"/>
            <a:ext cx="76621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       12.01100 ; Carbon in benzene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H        1.00800 ; any Hydrogen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N       14.00670 ; Nitrogen in carbazole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CN      12.01100 ; Carbon next to N in pyrrole ring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CP      12.01100 ; Other carbon in pyrrole ring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CCC     12.01100 ; bonding carbon btw two benzenes</a:t>
            </a:r>
          </a:p>
          <a:p>
            <a:r>
              <a:rPr lang="en-US" altLang="zh-TW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CZ      12.01100 ; bonding carbon to carbazole</a:t>
            </a:r>
          </a:p>
        </p:txBody>
      </p:sp>
    </p:spTree>
    <p:extLst>
      <p:ext uri="{BB962C8B-B14F-4D97-AF65-F5344CB8AC3E}">
        <p14:creationId xmlns:p14="http://schemas.microsoft.com/office/powerpoint/2010/main" val="31661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AD3AD3-7EEA-496D-979C-FAC9187E39B3}"/>
              </a:ext>
            </a:extLst>
          </p:cNvPr>
          <p:cNvGrpSpPr/>
          <p:nvPr/>
        </p:nvGrpSpPr>
        <p:grpSpPr>
          <a:xfrm>
            <a:off x="0" y="-18071"/>
            <a:ext cx="12192000" cy="707660"/>
            <a:chOff x="0" y="-18071"/>
            <a:chExt cx="12192000" cy="707660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7EDDCF9-2330-436B-B658-325EDFA18A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12192000" cy="671804"/>
            </a:xfrm>
            <a:prstGeom prst="rect">
              <a:avLst/>
            </a:prstGeom>
            <a:gradFill flip="none" rotWithShape="1">
              <a:gsLst>
                <a:gs pos="64000">
                  <a:srgbClr val="009A84"/>
                </a:gs>
                <a:gs pos="0">
                  <a:srgbClr val="007A69"/>
                </a:gs>
                <a:gs pos="76000">
                  <a:srgbClr val="00AC93"/>
                </a:gs>
                <a:gs pos="89000">
                  <a:srgbClr val="CDFFF8"/>
                </a:gs>
                <a:gs pos="100000">
                  <a:srgbClr val="F3FFF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3E0DE28-6D5B-401D-B557-65229522EC7F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6574" y="-18071"/>
              <a:ext cx="527882" cy="707660"/>
            </a:xfrm>
            <a:custGeom>
              <a:avLst/>
              <a:gdLst>
                <a:gd name="connsiteX0" fmla="*/ 92414 w 497366"/>
                <a:gd name="connsiteY0" fmla="*/ 666750 h 666750"/>
                <a:gd name="connsiteX1" fmla="*/ 247906 w 497366"/>
                <a:gd name="connsiteY1" fmla="*/ 666750 h 666750"/>
                <a:gd name="connsiteX2" fmla="*/ 254935 w 497366"/>
                <a:gd name="connsiteY2" fmla="*/ 636419 h 666750"/>
                <a:gd name="connsiteX3" fmla="*/ 240278 w 497366"/>
                <a:gd name="connsiteY3" fmla="*/ 587178 h 666750"/>
                <a:gd name="connsiteX4" fmla="*/ 309470 w 497366"/>
                <a:gd name="connsiteY4" fmla="*/ 513178 h 666750"/>
                <a:gd name="connsiteX5" fmla="*/ 378619 w 497366"/>
                <a:gd name="connsiteY5" fmla="*/ 536156 h 666750"/>
                <a:gd name="connsiteX6" fmla="*/ 497366 w 497366"/>
                <a:gd name="connsiteY6" fmla="*/ 413617 h 666750"/>
                <a:gd name="connsiteX7" fmla="*/ 378619 w 497366"/>
                <a:gd name="connsiteY7" fmla="*/ 291021 h 666750"/>
                <a:gd name="connsiteX8" fmla="*/ 335820 w 497366"/>
                <a:gd name="connsiteY8" fmla="*/ 299355 h 666750"/>
                <a:gd name="connsiteX9" fmla="*/ 280095 w 497366"/>
                <a:gd name="connsiteY9" fmla="*/ 209552 h 666750"/>
                <a:gd name="connsiteX10" fmla="*/ 339120 w 497366"/>
                <a:gd name="connsiteY10" fmla="*/ 76816 h 666750"/>
                <a:gd name="connsiteX11" fmla="*/ 333140 w 497366"/>
                <a:gd name="connsiteY11" fmla="*/ 30740 h 666750"/>
                <a:gd name="connsiteX12" fmla="*/ 320684 w 497366"/>
                <a:gd name="connsiteY12" fmla="*/ 0 h 666750"/>
                <a:gd name="connsiteX13" fmla="*/ 18423 w 497366"/>
                <a:gd name="connsiteY13" fmla="*/ 0 h 666750"/>
                <a:gd name="connsiteX14" fmla="*/ 5978 w 497366"/>
                <a:gd name="connsiteY14" fmla="*/ 30740 h 666750"/>
                <a:gd name="connsiteX15" fmla="*/ 0 w 497366"/>
                <a:gd name="connsiteY15" fmla="*/ 76816 h 666750"/>
                <a:gd name="connsiteX16" fmla="*/ 169629 w 497366"/>
                <a:gd name="connsiteY16" fmla="*/ 251946 h 666750"/>
                <a:gd name="connsiteX17" fmla="*/ 239537 w 497366"/>
                <a:gd name="connsiteY17" fmla="*/ 236356 h 666750"/>
                <a:gd name="connsiteX18" fmla="*/ 295381 w 497366"/>
                <a:gd name="connsiteY18" fmla="*/ 326348 h 666750"/>
                <a:gd name="connsiteX19" fmla="*/ 260001 w 497366"/>
                <a:gd name="connsiteY19" fmla="*/ 413617 h 666750"/>
                <a:gd name="connsiteX20" fmla="*/ 284645 w 497366"/>
                <a:gd name="connsiteY20" fmla="*/ 488427 h 666750"/>
                <a:gd name="connsiteX21" fmla="*/ 215453 w 497366"/>
                <a:gd name="connsiteY21" fmla="*/ 562356 h 666750"/>
                <a:gd name="connsiteX22" fmla="*/ 170180 w 497366"/>
                <a:gd name="connsiteY22" fmla="*/ 548847 h 666750"/>
                <a:gd name="connsiteX23" fmla="*/ 85418 w 497366"/>
                <a:gd name="connsiteY23" fmla="*/ 636419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7366" h="666750">
                  <a:moveTo>
                    <a:pt x="92414" y="666750"/>
                  </a:moveTo>
                  <a:lnTo>
                    <a:pt x="247906" y="666750"/>
                  </a:lnTo>
                  <a:lnTo>
                    <a:pt x="254935" y="636419"/>
                  </a:lnTo>
                  <a:cubicBezTo>
                    <a:pt x="254935" y="618166"/>
                    <a:pt x="249506" y="601168"/>
                    <a:pt x="240278" y="587178"/>
                  </a:cubicBezTo>
                  <a:lnTo>
                    <a:pt x="309470" y="513178"/>
                  </a:lnTo>
                  <a:cubicBezTo>
                    <a:pt x="328951" y="527657"/>
                    <a:pt x="352838" y="536156"/>
                    <a:pt x="378619" y="536156"/>
                  </a:cubicBezTo>
                  <a:cubicBezTo>
                    <a:pt x="444235" y="536156"/>
                    <a:pt x="497366" y="481299"/>
                    <a:pt x="497366" y="413617"/>
                  </a:cubicBezTo>
                  <a:cubicBezTo>
                    <a:pt x="497366" y="345918"/>
                    <a:pt x="444235" y="291021"/>
                    <a:pt x="378619" y="291021"/>
                  </a:cubicBezTo>
                  <a:cubicBezTo>
                    <a:pt x="363522" y="291021"/>
                    <a:pt x="349081" y="294044"/>
                    <a:pt x="335820" y="299355"/>
                  </a:cubicBezTo>
                  <a:lnTo>
                    <a:pt x="280095" y="209552"/>
                  </a:lnTo>
                  <a:cubicBezTo>
                    <a:pt x="316251" y="177440"/>
                    <a:pt x="339120" y="129937"/>
                    <a:pt x="339120" y="76816"/>
                  </a:cubicBezTo>
                  <a:cubicBezTo>
                    <a:pt x="339120" y="60859"/>
                    <a:pt x="337032" y="45417"/>
                    <a:pt x="333140" y="30740"/>
                  </a:cubicBezTo>
                  <a:lnTo>
                    <a:pt x="320684" y="0"/>
                  </a:lnTo>
                  <a:lnTo>
                    <a:pt x="18423" y="0"/>
                  </a:lnTo>
                  <a:lnTo>
                    <a:pt x="5978" y="30740"/>
                  </a:lnTo>
                  <a:cubicBezTo>
                    <a:pt x="2088" y="45417"/>
                    <a:pt x="0" y="60859"/>
                    <a:pt x="0" y="76816"/>
                  </a:cubicBezTo>
                  <a:cubicBezTo>
                    <a:pt x="0" y="173547"/>
                    <a:pt x="75940" y="251946"/>
                    <a:pt x="169629" y="251946"/>
                  </a:cubicBezTo>
                  <a:cubicBezTo>
                    <a:pt x="194574" y="251946"/>
                    <a:pt x="218149" y="246350"/>
                    <a:pt x="239537" y="236356"/>
                  </a:cubicBezTo>
                  <a:lnTo>
                    <a:pt x="295381" y="326348"/>
                  </a:lnTo>
                  <a:cubicBezTo>
                    <a:pt x="273538" y="348553"/>
                    <a:pt x="260001" y="379478"/>
                    <a:pt x="260001" y="413617"/>
                  </a:cubicBezTo>
                  <a:cubicBezTo>
                    <a:pt x="260001" y="441848"/>
                    <a:pt x="269143" y="467728"/>
                    <a:pt x="284645" y="488427"/>
                  </a:cubicBezTo>
                  <a:cubicBezTo>
                    <a:pt x="261801" y="512795"/>
                    <a:pt x="237097" y="539307"/>
                    <a:pt x="215453" y="562356"/>
                  </a:cubicBezTo>
                  <a:cubicBezTo>
                    <a:pt x="202347" y="553787"/>
                    <a:pt x="186862" y="548847"/>
                    <a:pt x="170180" y="548847"/>
                  </a:cubicBezTo>
                  <a:cubicBezTo>
                    <a:pt x="123331" y="548847"/>
                    <a:pt x="85418" y="588051"/>
                    <a:pt x="85418" y="636419"/>
                  </a:cubicBezTo>
                  <a:close/>
                </a:path>
              </a:pathLst>
            </a:custGeom>
            <a:solidFill>
              <a:schemeClr val="bg1"/>
            </a:solidFill>
            <a:ln w="6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4A222F46-7A1F-4327-B239-624129247086}"/>
              </a:ext>
            </a:extLst>
          </p:cNvPr>
          <p:cNvSpPr txBox="1"/>
          <p:nvPr/>
        </p:nvSpPr>
        <p:spPr>
          <a:xfrm>
            <a:off x="803564" y="83629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.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99E6D-30FB-43CE-A19D-9A9E80DAEE58}"/>
              </a:ext>
            </a:extLst>
          </p:cNvPr>
          <p:cNvGrpSpPr/>
          <p:nvPr/>
        </p:nvGrpSpPr>
        <p:grpSpPr>
          <a:xfrm>
            <a:off x="0" y="6528193"/>
            <a:ext cx="12183122" cy="251500"/>
            <a:chOff x="0" y="6528193"/>
            <a:chExt cx="12183122" cy="25150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43BDFA4-C715-4F28-B065-C350846526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8193"/>
              <a:ext cx="12183122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00A894"/>
                  </a:gs>
                  <a:gs pos="57000">
                    <a:srgbClr val="00AC93"/>
                  </a:gs>
                  <a:gs pos="84000">
                    <a:srgbClr val="CDFFF8"/>
                  </a:gs>
                  <a:gs pos="100000">
                    <a:srgbClr val="F3FFFD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57A7B12-07E0-4E5C-ACC1-6CC1C05E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275204" y="6624613"/>
              <a:ext cx="1310865" cy="15508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796A-A169-41B1-9141-E5F6E936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483" y="6516471"/>
            <a:ext cx="466725" cy="365125"/>
          </a:xfrm>
        </p:spPr>
        <p:txBody>
          <a:bodyPr/>
          <a:lstStyle/>
          <a:p>
            <a:fld id="{080D82FB-137C-4A34-B581-B57DDFFC0F75}" type="slidenum">
              <a:rPr lang="en-US" sz="1600" smtClean="0">
                <a:solidFill>
                  <a:srgbClr val="007B6C"/>
                </a:solidFill>
                <a:latin typeface="HelveticaNeueLT Pro 45 Lt" panose="020B0403020202020204" pitchFamily="34" charset="0"/>
              </a:rPr>
              <a:t>9</a:t>
            </a:fld>
            <a:endParaRPr lang="en-US" sz="1600" dirty="0">
              <a:solidFill>
                <a:srgbClr val="007B6C"/>
              </a:solidFill>
              <a:latin typeface="HelveticaNeueLT Pro 45 Lt" panose="020B0403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19348DD-E669-8242-93FB-CE5FCB37C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64" y="1371637"/>
            <a:ext cx="3467100" cy="4445000"/>
          </a:xfrm>
          <a:prstGeom prst="rect">
            <a:avLst/>
          </a:prstGeom>
        </p:spPr>
      </p:pic>
      <p:sp>
        <p:nvSpPr>
          <p:cNvPr id="15" name="矩形 14">
            <a:hlinkClick r:id="rId6"/>
            <a:extLst>
              <a:ext uri="{FF2B5EF4-FFF2-40B4-BE49-F238E27FC236}">
                <a16:creationId xmlns:a16="http://schemas.microsoft.com/office/drawing/2014/main" id="{3D55ECB4-9925-F44E-BD8B-5327A68E779C}"/>
              </a:ext>
            </a:extLst>
          </p:cNvPr>
          <p:cNvSpPr/>
          <p:nvPr/>
        </p:nvSpPr>
        <p:spPr>
          <a:xfrm>
            <a:off x="5003297" y="1304044"/>
            <a:ext cx="66981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To build .top file, we need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zh-TW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 files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The .</a:t>
            </a:r>
            <a:r>
              <a:rPr lang="en-US" altLang="zh-TW" sz="2400" dirty="0" err="1">
                <a:latin typeface="Arial" panose="020B0604020202020204" pitchFamily="34" charset="0"/>
                <a:cs typeface="Arial" panose="020B0604020202020204" pitchFamily="34" charset="0"/>
              </a:rPr>
              <a:t>rtp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files stand for </a:t>
            </a:r>
            <a:r>
              <a:rPr lang="en-US" altLang="zh-TW" sz="2400" b="1" dirty="0">
                <a:latin typeface="Arial" panose="020B0604020202020204" pitchFamily="34" charset="0"/>
                <a:cs typeface="Arial" panose="020B0604020202020204" pitchFamily="34" charset="0"/>
              </a:rPr>
              <a:t>residue topology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TW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Divide a molecule into residues. How?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Rigid components connected by rotatable dihedrals. Not unique.</a:t>
            </a:r>
          </a:p>
          <a:p>
            <a:pPr marL="285750" indent="-285750">
              <a:spcAft>
                <a:spcPts val="3600"/>
              </a:spcAft>
              <a:buClr>
                <a:srgbClr val="007D6B"/>
              </a:buClr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Define bond types, atoms, bonds, dihedrals and exclusions in the residue.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2C9F953-DA67-4F40-B6F8-6FD412C9085A}"/>
              </a:ext>
            </a:extLst>
          </p:cNvPr>
          <p:cNvSpPr/>
          <p:nvPr/>
        </p:nvSpPr>
        <p:spPr>
          <a:xfrm>
            <a:off x="1954358" y="5828359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1CzTrz</a:t>
            </a:r>
            <a:endParaRPr lang="en-US" sz="24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BF189D76-1466-3245-A775-49F6B27E4D22}"/>
              </a:ext>
            </a:extLst>
          </p:cNvPr>
          <p:cNvSpPr/>
          <p:nvPr/>
        </p:nvSpPr>
        <p:spPr>
          <a:xfrm>
            <a:off x="58445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454B20E-AC4C-3842-8B92-A48B5A243229}"/>
              </a:ext>
            </a:extLst>
          </p:cNvPr>
          <p:cNvSpPr/>
          <p:nvPr/>
        </p:nvSpPr>
        <p:spPr>
          <a:xfrm>
            <a:off x="3050116" y="1184223"/>
            <a:ext cx="1529157" cy="127416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D20550-B880-9848-8684-91E3573C90C8}"/>
              </a:ext>
            </a:extLst>
          </p:cNvPr>
          <p:cNvSpPr/>
          <p:nvPr/>
        </p:nvSpPr>
        <p:spPr>
          <a:xfrm>
            <a:off x="1914499" y="1895779"/>
            <a:ext cx="1295311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6F88E06-75CD-0E4A-8ECD-81038B762E5B}"/>
              </a:ext>
            </a:extLst>
          </p:cNvPr>
          <p:cNvSpPr/>
          <p:nvPr/>
        </p:nvSpPr>
        <p:spPr>
          <a:xfrm>
            <a:off x="1709835" y="3133125"/>
            <a:ext cx="1647962" cy="107502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05F9FD30-54D2-9649-BFC6-282B1320D5D7}"/>
              </a:ext>
            </a:extLst>
          </p:cNvPr>
          <p:cNvSpPr/>
          <p:nvPr/>
        </p:nvSpPr>
        <p:spPr>
          <a:xfrm>
            <a:off x="1349033" y="4209958"/>
            <a:ext cx="2383517" cy="126499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836F925-C692-BF44-B1A1-D634127E91CC}"/>
              </a:ext>
            </a:extLst>
          </p:cNvPr>
          <p:cNvSpPr/>
          <p:nvPr/>
        </p:nvSpPr>
        <p:spPr>
          <a:xfrm>
            <a:off x="882701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C763643D-79B6-3543-AB65-5C14E79033D3}"/>
              </a:ext>
            </a:extLst>
          </p:cNvPr>
          <p:cNvSpPr/>
          <p:nvPr/>
        </p:nvSpPr>
        <p:spPr>
          <a:xfrm>
            <a:off x="3324565" y="5257461"/>
            <a:ext cx="898917" cy="62677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57247E-E60C-2841-81D1-A9B48161AA9A}"/>
              </a:ext>
            </a:extLst>
          </p:cNvPr>
          <p:cNvSpPr/>
          <p:nvPr/>
        </p:nvSpPr>
        <p:spPr>
          <a:xfrm>
            <a:off x="3368686" y="3439987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BEN.rtp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895072-DAAB-364A-8E3E-5ED3AC7D8EF1}"/>
              </a:ext>
            </a:extLst>
          </p:cNvPr>
          <p:cNvSpPr/>
          <p:nvPr/>
        </p:nvSpPr>
        <p:spPr>
          <a:xfrm>
            <a:off x="803564" y="777422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BFL.rtp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C78073-AC71-3942-8555-E2C1A50AEF32}"/>
              </a:ext>
            </a:extLst>
          </p:cNvPr>
          <p:cNvSpPr/>
          <p:nvPr/>
        </p:nvSpPr>
        <p:spPr>
          <a:xfrm>
            <a:off x="3437704" y="777422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BFR.rtp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577C5F2-0214-E14B-A26E-17CF12279636}"/>
              </a:ext>
            </a:extLst>
          </p:cNvPr>
          <p:cNvSpPr/>
          <p:nvPr/>
        </p:nvSpPr>
        <p:spPr>
          <a:xfrm>
            <a:off x="3159052" y="2622393"/>
            <a:ext cx="1167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TRZ.rtp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6E8B7F-6861-884D-84AB-37925520830B}"/>
              </a:ext>
            </a:extLst>
          </p:cNvPr>
          <p:cNvSpPr/>
          <p:nvPr/>
        </p:nvSpPr>
        <p:spPr>
          <a:xfrm>
            <a:off x="3732550" y="448405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CBZ.rtp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4F94686-61BC-DC44-81CC-5EA29DD0B5C8}"/>
              </a:ext>
            </a:extLst>
          </p:cNvPr>
          <p:cNvSpPr/>
          <p:nvPr/>
        </p:nvSpPr>
        <p:spPr>
          <a:xfrm>
            <a:off x="3742705" y="5870269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TBU.rtp</a:t>
            </a:r>
            <a:r>
              <a:rPr lang="en-US" altLang="zh-TW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7404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9300</Words>
  <Application>Microsoft Macintosh PowerPoint</Application>
  <PresentationFormat>寬螢幕</PresentationFormat>
  <Paragraphs>780</Paragraphs>
  <Slides>43</Slides>
  <Notes>43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新細明體</vt:lpstr>
      <vt:lpstr>HelveticaNeueLT Pro 45 Lt</vt:lpstr>
      <vt:lpstr>Arial</vt:lpstr>
      <vt:lpstr>Calibri</vt:lpstr>
      <vt:lpstr>Calibri Light</vt:lpstr>
      <vt:lpstr>Menlo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Kun-Han Lin</dc:creator>
  <cp:lastModifiedBy>Kun-Han Lin</cp:lastModifiedBy>
  <cp:revision>54</cp:revision>
  <dcterms:created xsi:type="dcterms:W3CDTF">2021-08-01T19:25:15Z</dcterms:created>
  <dcterms:modified xsi:type="dcterms:W3CDTF">2021-08-09T14:49:23Z</dcterms:modified>
</cp:coreProperties>
</file>